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</p:sldIdLst>
  <p:sldSz cx="10693400" cy="7562850"/>
  <p:notesSz cx="10693400" cy="756285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4" d="100"/>
          <a:sy n="74" d="100"/>
        </p:scale>
        <p:origin x="1358" y="6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802005" y="2344483"/>
            <a:ext cx="9089390" cy="15881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604010" y="4235196"/>
            <a:ext cx="7485380" cy="189071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11/28/2019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rgbClr val="DFE6CF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11/28/2019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rgbClr val="DFE6CF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534670" y="1739455"/>
            <a:ext cx="4651629" cy="499148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507101" y="1739455"/>
            <a:ext cx="4651629" cy="499148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11/28/2019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772668" y="350520"/>
            <a:ext cx="9142476" cy="68564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912875" y="478536"/>
            <a:ext cx="8890000" cy="6604000"/>
          </a:xfrm>
          <a:custGeom>
            <a:avLst/>
            <a:gdLst/>
            <a:ahLst/>
            <a:cxnLst/>
            <a:rect l="l" t="t" r="r" b="b"/>
            <a:pathLst>
              <a:path w="8890000" h="6604000">
                <a:moveTo>
                  <a:pt x="8884920" y="6603492"/>
                </a:moveTo>
                <a:lnTo>
                  <a:pt x="4572" y="6603492"/>
                </a:lnTo>
                <a:lnTo>
                  <a:pt x="0" y="6598920"/>
                </a:lnTo>
                <a:lnTo>
                  <a:pt x="0" y="4572"/>
                </a:lnTo>
                <a:lnTo>
                  <a:pt x="4572" y="0"/>
                </a:lnTo>
                <a:lnTo>
                  <a:pt x="8884920" y="0"/>
                </a:lnTo>
                <a:lnTo>
                  <a:pt x="8889492" y="4572"/>
                </a:lnTo>
                <a:lnTo>
                  <a:pt x="8889492" y="9144"/>
                </a:lnTo>
                <a:lnTo>
                  <a:pt x="19812" y="9144"/>
                </a:lnTo>
                <a:lnTo>
                  <a:pt x="9144" y="19812"/>
                </a:lnTo>
                <a:lnTo>
                  <a:pt x="19812" y="19812"/>
                </a:lnTo>
                <a:lnTo>
                  <a:pt x="19812" y="6583680"/>
                </a:lnTo>
                <a:lnTo>
                  <a:pt x="9144" y="6583680"/>
                </a:lnTo>
                <a:lnTo>
                  <a:pt x="19812" y="6592824"/>
                </a:lnTo>
                <a:lnTo>
                  <a:pt x="8889492" y="6592824"/>
                </a:lnTo>
                <a:lnTo>
                  <a:pt x="8889492" y="6598920"/>
                </a:lnTo>
                <a:lnTo>
                  <a:pt x="8884920" y="6603492"/>
                </a:lnTo>
                <a:close/>
              </a:path>
              <a:path w="8890000" h="6604000">
                <a:moveTo>
                  <a:pt x="19812" y="19812"/>
                </a:moveTo>
                <a:lnTo>
                  <a:pt x="9144" y="19812"/>
                </a:lnTo>
                <a:lnTo>
                  <a:pt x="19812" y="9144"/>
                </a:lnTo>
                <a:lnTo>
                  <a:pt x="19812" y="19812"/>
                </a:lnTo>
                <a:close/>
              </a:path>
              <a:path w="8890000" h="6604000">
                <a:moveTo>
                  <a:pt x="8869680" y="19812"/>
                </a:moveTo>
                <a:lnTo>
                  <a:pt x="19812" y="19812"/>
                </a:lnTo>
                <a:lnTo>
                  <a:pt x="19812" y="9144"/>
                </a:lnTo>
                <a:lnTo>
                  <a:pt x="8869680" y="9144"/>
                </a:lnTo>
                <a:lnTo>
                  <a:pt x="8869680" y="19812"/>
                </a:lnTo>
                <a:close/>
              </a:path>
              <a:path w="8890000" h="6604000">
                <a:moveTo>
                  <a:pt x="8869680" y="6592824"/>
                </a:moveTo>
                <a:lnTo>
                  <a:pt x="8869680" y="9144"/>
                </a:lnTo>
                <a:lnTo>
                  <a:pt x="8878824" y="19812"/>
                </a:lnTo>
                <a:lnTo>
                  <a:pt x="8889492" y="19812"/>
                </a:lnTo>
                <a:lnTo>
                  <a:pt x="8889492" y="6583680"/>
                </a:lnTo>
                <a:lnTo>
                  <a:pt x="8878824" y="6583680"/>
                </a:lnTo>
                <a:lnTo>
                  <a:pt x="8869680" y="6592824"/>
                </a:lnTo>
                <a:close/>
              </a:path>
              <a:path w="8890000" h="6604000">
                <a:moveTo>
                  <a:pt x="8889492" y="19812"/>
                </a:moveTo>
                <a:lnTo>
                  <a:pt x="8878824" y="19812"/>
                </a:lnTo>
                <a:lnTo>
                  <a:pt x="8869680" y="9144"/>
                </a:lnTo>
                <a:lnTo>
                  <a:pt x="8889492" y="9144"/>
                </a:lnTo>
                <a:lnTo>
                  <a:pt x="8889492" y="19812"/>
                </a:lnTo>
                <a:close/>
              </a:path>
              <a:path w="8890000" h="6604000">
                <a:moveTo>
                  <a:pt x="19812" y="6592824"/>
                </a:moveTo>
                <a:lnTo>
                  <a:pt x="9144" y="6583680"/>
                </a:lnTo>
                <a:lnTo>
                  <a:pt x="19812" y="6583680"/>
                </a:lnTo>
                <a:lnTo>
                  <a:pt x="19812" y="6592824"/>
                </a:lnTo>
                <a:close/>
              </a:path>
              <a:path w="8890000" h="6604000">
                <a:moveTo>
                  <a:pt x="8869680" y="6592824"/>
                </a:moveTo>
                <a:lnTo>
                  <a:pt x="19812" y="6592824"/>
                </a:lnTo>
                <a:lnTo>
                  <a:pt x="19812" y="6583680"/>
                </a:lnTo>
                <a:lnTo>
                  <a:pt x="8869680" y="6583680"/>
                </a:lnTo>
                <a:lnTo>
                  <a:pt x="8869680" y="6592824"/>
                </a:lnTo>
                <a:close/>
              </a:path>
              <a:path w="8890000" h="6604000">
                <a:moveTo>
                  <a:pt x="8889492" y="6592824"/>
                </a:moveTo>
                <a:lnTo>
                  <a:pt x="8869680" y="6592824"/>
                </a:lnTo>
                <a:lnTo>
                  <a:pt x="8878824" y="6583680"/>
                </a:lnTo>
                <a:lnTo>
                  <a:pt x="8889492" y="6583680"/>
                </a:lnTo>
                <a:lnTo>
                  <a:pt x="8889492" y="6592824"/>
                </a:lnTo>
                <a:close/>
              </a:path>
            </a:pathLst>
          </a:custGeom>
          <a:solidFill>
            <a:srgbClr val="CFC6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k object 18"/>
          <p:cNvSpPr/>
          <p:nvPr/>
        </p:nvSpPr>
        <p:spPr>
          <a:xfrm>
            <a:off x="3575304" y="861060"/>
            <a:ext cx="2871216" cy="2819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k object 19"/>
          <p:cNvSpPr/>
          <p:nvPr/>
        </p:nvSpPr>
        <p:spPr>
          <a:xfrm>
            <a:off x="6563868" y="996696"/>
            <a:ext cx="220980" cy="640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k object 20"/>
          <p:cNvSpPr/>
          <p:nvPr/>
        </p:nvSpPr>
        <p:spPr>
          <a:xfrm>
            <a:off x="6902195" y="877824"/>
            <a:ext cx="192405" cy="254635"/>
          </a:xfrm>
          <a:custGeom>
            <a:avLst/>
            <a:gdLst/>
            <a:ahLst/>
            <a:cxnLst/>
            <a:rect l="l" t="t" r="r" b="b"/>
            <a:pathLst>
              <a:path w="192404" h="254634">
                <a:moveTo>
                  <a:pt x="192024" y="193548"/>
                </a:moveTo>
                <a:lnTo>
                  <a:pt x="0" y="193548"/>
                </a:lnTo>
                <a:lnTo>
                  <a:pt x="0" y="146304"/>
                </a:lnTo>
                <a:lnTo>
                  <a:pt x="117348" y="0"/>
                </a:lnTo>
                <a:lnTo>
                  <a:pt x="169164" y="0"/>
                </a:lnTo>
                <a:lnTo>
                  <a:pt x="169164" y="64008"/>
                </a:lnTo>
                <a:lnTo>
                  <a:pt x="112776" y="64008"/>
                </a:lnTo>
                <a:lnTo>
                  <a:pt x="47244" y="146304"/>
                </a:lnTo>
                <a:lnTo>
                  <a:pt x="192024" y="146304"/>
                </a:lnTo>
                <a:lnTo>
                  <a:pt x="192024" y="193548"/>
                </a:lnTo>
                <a:close/>
              </a:path>
              <a:path w="192404" h="254634">
                <a:moveTo>
                  <a:pt x="169164" y="146304"/>
                </a:moveTo>
                <a:lnTo>
                  <a:pt x="112776" y="146304"/>
                </a:lnTo>
                <a:lnTo>
                  <a:pt x="112776" y="64008"/>
                </a:lnTo>
                <a:lnTo>
                  <a:pt x="169164" y="64008"/>
                </a:lnTo>
                <a:lnTo>
                  <a:pt x="169164" y="146304"/>
                </a:lnTo>
                <a:close/>
              </a:path>
              <a:path w="192404" h="254634">
                <a:moveTo>
                  <a:pt x="169164" y="254508"/>
                </a:moveTo>
                <a:lnTo>
                  <a:pt x="112776" y="254508"/>
                </a:lnTo>
                <a:lnTo>
                  <a:pt x="112776" y="193548"/>
                </a:lnTo>
                <a:lnTo>
                  <a:pt x="169164" y="193548"/>
                </a:lnTo>
                <a:lnTo>
                  <a:pt x="169164" y="254508"/>
                </a:lnTo>
                <a:close/>
              </a:path>
            </a:pathLst>
          </a:custGeom>
          <a:solidFill>
            <a:srgbClr val="FDFDF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k object 21"/>
          <p:cNvSpPr/>
          <p:nvPr/>
        </p:nvSpPr>
        <p:spPr>
          <a:xfrm>
            <a:off x="6896100" y="871728"/>
            <a:ext cx="205740" cy="266700"/>
          </a:xfrm>
          <a:custGeom>
            <a:avLst/>
            <a:gdLst/>
            <a:ahLst/>
            <a:cxnLst/>
            <a:rect l="l" t="t" r="r" b="b"/>
            <a:pathLst>
              <a:path w="205740" h="266700">
                <a:moveTo>
                  <a:pt x="112776" y="205740"/>
                </a:moveTo>
                <a:lnTo>
                  <a:pt x="3048" y="205740"/>
                </a:lnTo>
                <a:lnTo>
                  <a:pt x="0" y="202692"/>
                </a:lnTo>
                <a:lnTo>
                  <a:pt x="0" y="149352"/>
                </a:lnTo>
                <a:lnTo>
                  <a:pt x="1524" y="147828"/>
                </a:lnTo>
                <a:lnTo>
                  <a:pt x="117348" y="3048"/>
                </a:lnTo>
                <a:lnTo>
                  <a:pt x="118872" y="0"/>
                </a:lnTo>
                <a:lnTo>
                  <a:pt x="178308" y="0"/>
                </a:lnTo>
                <a:lnTo>
                  <a:pt x="181356" y="3048"/>
                </a:lnTo>
                <a:lnTo>
                  <a:pt x="181356" y="6096"/>
                </a:lnTo>
                <a:lnTo>
                  <a:pt x="167640" y="6096"/>
                </a:lnTo>
                <a:lnTo>
                  <a:pt x="167640" y="10668"/>
                </a:lnTo>
                <a:lnTo>
                  <a:pt x="128016" y="10668"/>
                </a:lnTo>
                <a:lnTo>
                  <a:pt x="123444" y="13716"/>
                </a:lnTo>
                <a:lnTo>
                  <a:pt x="125603" y="13716"/>
                </a:lnTo>
                <a:lnTo>
                  <a:pt x="15811" y="152400"/>
                </a:lnTo>
                <a:lnTo>
                  <a:pt x="13716" y="152400"/>
                </a:lnTo>
                <a:lnTo>
                  <a:pt x="12192" y="156972"/>
                </a:lnTo>
                <a:lnTo>
                  <a:pt x="13716" y="156972"/>
                </a:lnTo>
                <a:lnTo>
                  <a:pt x="13716" y="192024"/>
                </a:lnTo>
                <a:lnTo>
                  <a:pt x="6096" y="192024"/>
                </a:lnTo>
                <a:lnTo>
                  <a:pt x="13716" y="199644"/>
                </a:lnTo>
                <a:lnTo>
                  <a:pt x="112776" y="199644"/>
                </a:lnTo>
                <a:lnTo>
                  <a:pt x="112776" y="205740"/>
                </a:lnTo>
                <a:close/>
              </a:path>
              <a:path w="205740" h="266700">
                <a:moveTo>
                  <a:pt x="192024" y="160020"/>
                </a:moveTo>
                <a:lnTo>
                  <a:pt x="170688" y="160020"/>
                </a:lnTo>
                <a:lnTo>
                  <a:pt x="167640" y="156972"/>
                </a:lnTo>
                <a:lnTo>
                  <a:pt x="167640" y="6096"/>
                </a:lnTo>
                <a:lnTo>
                  <a:pt x="175260" y="13716"/>
                </a:lnTo>
                <a:lnTo>
                  <a:pt x="181356" y="13716"/>
                </a:lnTo>
                <a:lnTo>
                  <a:pt x="181356" y="146304"/>
                </a:lnTo>
                <a:lnTo>
                  <a:pt x="175260" y="146304"/>
                </a:lnTo>
                <a:lnTo>
                  <a:pt x="181356" y="152400"/>
                </a:lnTo>
                <a:lnTo>
                  <a:pt x="192024" y="152400"/>
                </a:lnTo>
                <a:lnTo>
                  <a:pt x="192024" y="160020"/>
                </a:lnTo>
                <a:close/>
              </a:path>
              <a:path w="205740" h="266700">
                <a:moveTo>
                  <a:pt x="181356" y="13716"/>
                </a:moveTo>
                <a:lnTo>
                  <a:pt x="175260" y="13716"/>
                </a:lnTo>
                <a:lnTo>
                  <a:pt x="167640" y="6096"/>
                </a:lnTo>
                <a:lnTo>
                  <a:pt x="181356" y="6096"/>
                </a:lnTo>
                <a:lnTo>
                  <a:pt x="181356" y="13716"/>
                </a:lnTo>
                <a:close/>
              </a:path>
              <a:path w="205740" h="266700">
                <a:moveTo>
                  <a:pt x="125603" y="13716"/>
                </a:moveTo>
                <a:lnTo>
                  <a:pt x="123444" y="13716"/>
                </a:lnTo>
                <a:lnTo>
                  <a:pt x="128016" y="10668"/>
                </a:lnTo>
                <a:lnTo>
                  <a:pt x="125603" y="13716"/>
                </a:lnTo>
                <a:close/>
              </a:path>
              <a:path w="205740" h="266700">
                <a:moveTo>
                  <a:pt x="167640" y="13716"/>
                </a:moveTo>
                <a:lnTo>
                  <a:pt x="125603" y="13716"/>
                </a:lnTo>
                <a:lnTo>
                  <a:pt x="128016" y="10668"/>
                </a:lnTo>
                <a:lnTo>
                  <a:pt x="167640" y="10668"/>
                </a:lnTo>
                <a:lnTo>
                  <a:pt x="167640" y="13716"/>
                </a:lnTo>
                <a:close/>
              </a:path>
              <a:path w="205740" h="266700">
                <a:moveTo>
                  <a:pt x="123444" y="160020"/>
                </a:moveTo>
                <a:lnTo>
                  <a:pt x="50292" y="160020"/>
                </a:lnTo>
                <a:lnTo>
                  <a:pt x="47244" y="158496"/>
                </a:lnTo>
                <a:lnTo>
                  <a:pt x="47244" y="155448"/>
                </a:lnTo>
                <a:lnTo>
                  <a:pt x="45720" y="153924"/>
                </a:lnTo>
                <a:lnTo>
                  <a:pt x="45720" y="150876"/>
                </a:lnTo>
                <a:lnTo>
                  <a:pt x="47244" y="149352"/>
                </a:lnTo>
                <a:lnTo>
                  <a:pt x="112776" y="65532"/>
                </a:lnTo>
                <a:lnTo>
                  <a:pt x="114300" y="64008"/>
                </a:lnTo>
                <a:lnTo>
                  <a:pt x="123444" y="64008"/>
                </a:lnTo>
                <a:lnTo>
                  <a:pt x="126492" y="67056"/>
                </a:lnTo>
                <a:lnTo>
                  <a:pt x="126492" y="70104"/>
                </a:lnTo>
                <a:lnTo>
                  <a:pt x="112776" y="70104"/>
                </a:lnTo>
                <a:lnTo>
                  <a:pt x="112776" y="88073"/>
                </a:lnTo>
                <a:lnTo>
                  <a:pt x="66406" y="146304"/>
                </a:lnTo>
                <a:lnTo>
                  <a:pt x="53340" y="146304"/>
                </a:lnTo>
                <a:lnTo>
                  <a:pt x="57912" y="156972"/>
                </a:lnTo>
                <a:lnTo>
                  <a:pt x="126492" y="156972"/>
                </a:lnTo>
                <a:lnTo>
                  <a:pt x="123444" y="160020"/>
                </a:lnTo>
                <a:close/>
              </a:path>
              <a:path w="205740" h="266700">
                <a:moveTo>
                  <a:pt x="112776" y="88073"/>
                </a:moveTo>
                <a:lnTo>
                  <a:pt x="112776" y="70104"/>
                </a:lnTo>
                <a:lnTo>
                  <a:pt x="118872" y="77724"/>
                </a:lnTo>
                <a:lnTo>
                  <a:pt x="121016" y="77724"/>
                </a:lnTo>
                <a:lnTo>
                  <a:pt x="112776" y="88073"/>
                </a:lnTo>
                <a:close/>
              </a:path>
              <a:path w="205740" h="266700">
                <a:moveTo>
                  <a:pt x="118872" y="77724"/>
                </a:moveTo>
                <a:lnTo>
                  <a:pt x="112776" y="70104"/>
                </a:lnTo>
                <a:lnTo>
                  <a:pt x="126492" y="70104"/>
                </a:lnTo>
                <a:lnTo>
                  <a:pt x="126492" y="74676"/>
                </a:lnTo>
                <a:lnTo>
                  <a:pt x="123444" y="74676"/>
                </a:lnTo>
                <a:lnTo>
                  <a:pt x="118872" y="77724"/>
                </a:lnTo>
                <a:close/>
              </a:path>
              <a:path w="205740" h="266700">
                <a:moveTo>
                  <a:pt x="121016" y="77724"/>
                </a:moveTo>
                <a:lnTo>
                  <a:pt x="118872" y="77724"/>
                </a:lnTo>
                <a:lnTo>
                  <a:pt x="123444" y="74676"/>
                </a:lnTo>
                <a:lnTo>
                  <a:pt x="121016" y="77724"/>
                </a:lnTo>
                <a:close/>
              </a:path>
              <a:path w="205740" h="266700">
                <a:moveTo>
                  <a:pt x="112776" y="152400"/>
                </a:moveTo>
                <a:lnTo>
                  <a:pt x="112776" y="88073"/>
                </a:lnTo>
                <a:lnTo>
                  <a:pt x="123444" y="74676"/>
                </a:lnTo>
                <a:lnTo>
                  <a:pt x="126492" y="74676"/>
                </a:lnTo>
                <a:lnTo>
                  <a:pt x="126492" y="146304"/>
                </a:lnTo>
                <a:lnTo>
                  <a:pt x="118872" y="146304"/>
                </a:lnTo>
                <a:lnTo>
                  <a:pt x="112776" y="152400"/>
                </a:lnTo>
                <a:close/>
              </a:path>
              <a:path w="205740" h="266700">
                <a:moveTo>
                  <a:pt x="57912" y="156972"/>
                </a:moveTo>
                <a:lnTo>
                  <a:pt x="53340" y="146304"/>
                </a:lnTo>
                <a:lnTo>
                  <a:pt x="66406" y="146304"/>
                </a:lnTo>
                <a:lnTo>
                  <a:pt x="57912" y="156972"/>
                </a:lnTo>
                <a:close/>
              </a:path>
              <a:path w="205740" h="266700">
                <a:moveTo>
                  <a:pt x="126492" y="156972"/>
                </a:moveTo>
                <a:lnTo>
                  <a:pt x="57912" y="156972"/>
                </a:lnTo>
                <a:lnTo>
                  <a:pt x="66406" y="146304"/>
                </a:lnTo>
                <a:lnTo>
                  <a:pt x="112776" y="146304"/>
                </a:lnTo>
                <a:lnTo>
                  <a:pt x="112776" y="152400"/>
                </a:lnTo>
                <a:lnTo>
                  <a:pt x="126492" y="152400"/>
                </a:lnTo>
                <a:lnTo>
                  <a:pt x="126492" y="156972"/>
                </a:lnTo>
                <a:close/>
              </a:path>
              <a:path w="205740" h="266700">
                <a:moveTo>
                  <a:pt x="126492" y="152400"/>
                </a:moveTo>
                <a:lnTo>
                  <a:pt x="112776" y="152400"/>
                </a:lnTo>
                <a:lnTo>
                  <a:pt x="118872" y="146304"/>
                </a:lnTo>
                <a:lnTo>
                  <a:pt x="126492" y="146304"/>
                </a:lnTo>
                <a:lnTo>
                  <a:pt x="126492" y="152400"/>
                </a:lnTo>
                <a:close/>
              </a:path>
              <a:path w="205740" h="266700">
                <a:moveTo>
                  <a:pt x="181356" y="152400"/>
                </a:moveTo>
                <a:lnTo>
                  <a:pt x="175260" y="146304"/>
                </a:lnTo>
                <a:lnTo>
                  <a:pt x="181356" y="146304"/>
                </a:lnTo>
                <a:lnTo>
                  <a:pt x="181356" y="152400"/>
                </a:lnTo>
                <a:close/>
              </a:path>
              <a:path w="205740" h="266700">
                <a:moveTo>
                  <a:pt x="205740" y="160020"/>
                </a:moveTo>
                <a:lnTo>
                  <a:pt x="198120" y="160020"/>
                </a:lnTo>
                <a:lnTo>
                  <a:pt x="192024" y="152400"/>
                </a:lnTo>
                <a:lnTo>
                  <a:pt x="181356" y="152400"/>
                </a:lnTo>
                <a:lnTo>
                  <a:pt x="181356" y="146304"/>
                </a:lnTo>
                <a:lnTo>
                  <a:pt x="202692" y="146304"/>
                </a:lnTo>
                <a:lnTo>
                  <a:pt x="205740" y="149352"/>
                </a:lnTo>
                <a:lnTo>
                  <a:pt x="205740" y="160020"/>
                </a:lnTo>
                <a:close/>
              </a:path>
              <a:path w="205740" h="266700">
                <a:moveTo>
                  <a:pt x="12192" y="156972"/>
                </a:moveTo>
                <a:lnTo>
                  <a:pt x="13716" y="152400"/>
                </a:lnTo>
                <a:lnTo>
                  <a:pt x="13716" y="155046"/>
                </a:lnTo>
                <a:lnTo>
                  <a:pt x="12192" y="156972"/>
                </a:lnTo>
                <a:close/>
              </a:path>
              <a:path w="205740" h="266700">
                <a:moveTo>
                  <a:pt x="13716" y="155046"/>
                </a:moveTo>
                <a:lnTo>
                  <a:pt x="13716" y="152400"/>
                </a:lnTo>
                <a:lnTo>
                  <a:pt x="15811" y="152400"/>
                </a:lnTo>
                <a:lnTo>
                  <a:pt x="13716" y="155046"/>
                </a:lnTo>
                <a:close/>
              </a:path>
              <a:path w="205740" h="266700">
                <a:moveTo>
                  <a:pt x="192024" y="199644"/>
                </a:moveTo>
                <a:lnTo>
                  <a:pt x="192024" y="152400"/>
                </a:lnTo>
                <a:lnTo>
                  <a:pt x="198120" y="160020"/>
                </a:lnTo>
                <a:lnTo>
                  <a:pt x="205740" y="160020"/>
                </a:lnTo>
                <a:lnTo>
                  <a:pt x="205740" y="192024"/>
                </a:lnTo>
                <a:lnTo>
                  <a:pt x="198120" y="192024"/>
                </a:lnTo>
                <a:lnTo>
                  <a:pt x="192024" y="199644"/>
                </a:lnTo>
                <a:close/>
              </a:path>
              <a:path w="205740" h="266700">
                <a:moveTo>
                  <a:pt x="13716" y="156972"/>
                </a:moveTo>
                <a:lnTo>
                  <a:pt x="12192" y="156972"/>
                </a:lnTo>
                <a:lnTo>
                  <a:pt x="13716" y="155046"/>
                </a:lnTo>
                <a:lnTo>
                  <a:pt x="13716" y="156972"/>
                </a:lnTo>
                <a:close/>
              </a:path>
              <a:path w="205740" h="266700">
                <a:moveTo>
                  <a:pt x="13716" y="199644"/>
                </a:moveTo>
                <a:lnTo>
                  <a:pt x="6096" y="192024"/>
                </a:lnTo>
                <a:lnTo>
                  <a:pt x="13716" y="192024"/>
                </a:lnTo>
                <a:lnTo>
                  <a:pt x="13716" y="199644"/>
                </a:lnTo>
                <a:close/>
              </a:path>
              <a:path w="205740" h="266700">
                <a:moveTo>
                  <a:pt x="126492" y="205740"/>
                </a:moveTo>
                <a:lnTo>
                  <a:pt x="118872" y="205740"/>
                </a:lnTo>
                <a:lnTo>
                  <a:pt x="112776" y="199644"/>
                </a:lnTo>
                <a:lnTo>
                  <a:pt x="13716" y="199644"/>
                </a:lnTo>
                <a:lnTo>
                  <a:pt x="13716" y="192024"/>
                </a:lnTo>
                <a:lnTo>
                  <a:pt x="123444" y="192024"/>
                </a:lnTo>
                <a:lnTo>
                  <a:pt x="126492" y="195072"/>
                </a:lnTo>
                <a:lnTo>
                  <a:pt x="126492" y="205740"/>
                </a:lnTo>
                <a:close/>
              </a:path>
              <a:path w="205740" h="266700">
                <a:moveTo>
                  <a:pt x="167640" y="260604"/>
                </a:moveTo>
                <a:lnTo>
                  <a:pt x="167640" y="195072"/>
                </a:lnTo>
                <a:lnTo>
                  <a:pt x="170688" y="192024"/>
                </a:lnTo>
                <a:lnTo>
                  <a:pt x="192024" y="192024"/>
                </a:lnTo>
                <a:lnTo>
                  <a:pt x="192024" y="199644"/>
                </a:lnTo>
                <a:lnTo>
                  <a:pt x="181356" y="199644"/>
                </a:lnTo>
                <a:lnTo>
                  <a:pt x="175260" y="205740"/>
                </a:lnTo>
                <a:lnTo>
                  <a:pt x="181356" y="205740"/>
                </a:lnTo>
                <a:lnTo>
                  <a:pt x="181356" y="252984"/>
                </a:lnTo>
                <a:lnTo>
                  <a:pt x="175260" y="252984"/>
                </a:lnTo>
                <a:lnTo>
                  <a:pt x="167640" y="260604"/>
                </a:lnTo>
                <a:close/>
              </a:path>
              <a:path w="205740" h="266700">
                <a:moveTo>
                  <a:pt x="202692" y="205740"/>
                </a:moveTo>
                <a:lnTo>
                  <a:pt x="181356" y="205740"/>
                </a:lnTo>
                <a:lnTo>
                  <a:pt x="181356" y="199644"/>
                </a:lnTo>
                <a:lnTo>
                  <a:pt x="192024" y="199644"/>
                </a:lnTo>
                <a:lnTo>
                  <a:pt x="198120" y="192024"/>
                </a:lnTo>
                <a:lnTo>
                  <a:pt x="205740" y="192024"/>
                </a:lnTo>
                <a:lnTo>
                  <a:pt x="205740" y="202692"/>
                </a:lnTo>
                <a:lnTo>
                  <a:pt x="202692" y="205740"/>
                </a:lnTo>
                <a:close/>
              </a:path>
              <a:path w="205740" h="266700">
                <a:moveTo>
                  <a:pt x="178308" y="266700"/>
                </a:moveTo>
                <a:lnTo>
                  <a:pt x="115824" y="266700"/>
                </a:lnTo>
                <a:lnTo>
                  <a:pt x="112776" y="263652"/>
                </a:lnTo>
                <a:lnTo>
                  <a:pt x="112776" y="199644"/>
                </a:lnTo>
                <a:lnTo>
                  <a:pt x="118872" y="205740"/>
                </a:lnTo>
                <a:lnTo>
                  <a:pt x="126492" y="205740"/>
                </a:lnTo>
                <a:lnTo>
                  <a:pt x="126492" y="252984"/>
                </a:lnTo>
                <a:lnTo>
                  <a:pt x="118872" y="252984"/>
                </a:lnTo>
                <a:lnTo>
                  <a:pt x="126492" y="260604"/>
                </a:lnTo>
                <a:lnTo>
                  <a:pt x="181356" y="260604"/>
                </a:lnTo>
                <a:lnTo>
                  <a:pt x="181356" y="263652"/>
                </a:lnTo>
                <a:lnTo>
                  <a:pt x="178308" y="266700"/>
                </a:lnTo>
                <a:close/>
              </a:path>
              <a:path w="205740" h="266700">
                <a:moveTo>
                  <a:pt x="181356" y="205740"/>
                </a:moveTo>
                <a:lnTo>
                  <a:pt x="175260" y="205740"/>
                </a:lnTo>
                <a:lnTo>
                  <a:pt x="181356" y="199644"/>
                </a:lnTo>
                <a:lnTo>
                  <a:pt x="181356" y="205740"/>
                </a:lnTo>
                <a:close/>
              </a:path>
              <a:path w="205740" h="266700">
                <a:moveTo>
                  <a:pt x="126492" y="260604"/>
                </a:moveTo>
                <a:lnTo>
                  <a:pt x="118872" y="252984"/>
                </a:lnTo>
                <a:lnTo>
                  <a:pt x="126492" y="252984"/>
                </a:lnTo>
                <a:lnTo>
                  <a:pt x="126492" y="260604"/>
                </a:lnTo>
                <a:close/>
              </a:path>
              <a:path w="205740" h="266700">
                <a:moveTo>
                  <a:pt x="167640" y="260604"/>
                </a:moveTo>
                <a:lnTo>
                  <a:pt x="126492" y="260604"/>
                </a:lnTo>
                <a:lnTo>
                  <a:pt x="126492" y="252984"/>
                </a:lnTo>
                <a:lnTo>
                  <a:pt x="167640" y="252984"/>
                </a:lnTo>
                <a:lnTo>
                  <a:pt x="167640" y="260604"/>
                </a:lnTo>
                <a:close/>
              </a:path>
              <a:path w="205740" h="266700">
                <a:moveTo>
                  <a:pt x="181356" y="260604"/>
                </a:moveTo>
                <a:lnTo>
                  <a:pt x="167640" y="260604"/>
                </a:lnTo>
                <a:lnTo>
                  <a:pt x="175260" y="252984"/>
                </a:lnTo>
                <a:lnTo>
                  <a:pt x="181356" y="252984"/>
                </a:lnTo>
                <a:lnTo>
                  <a:pt x="181356" y="260604"/>
                </a:lnTo>
                <a:close/>
              </a:path>
            </a:pathLst>
          </a:custGeom>
          <a:solidFill>
            <a:srgbClr val="384F5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rgbClr val="DFE6CF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11/28/2019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772668" y="350520"/>
            <a:ext cx="9142476" cy="68564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912875" y="478536"/>
            <a:ext cx="8890000" cy="6604000"/>
          </a:xfrm>
          <a:custGeom>
            <a:avLst/>
            <a:gdLst/>
            <a:ahLst/>
            <a:cxnLst/>
            <a:rect l="l" t="t" r="r" b="b"/>
            <a:pathLst>
              <a:path w="8890000" h="6604000">
                <a:moveTo>
                  <a:pt x="8884920" y="6603492"/>
                </a:moveTo>
                <a:lnTo>
                  <a:pt x="4572" y="6603492"/>
                </a:lnTo>
                <a:lnTo>
                  <a:pt x="0" y="6598920"/>
                </a:lnTo>
                <a:lnTo>
                  <a:pt x="0" y="4572"/>
                </a:lnTo>
                <a:lnTo>
                  <a:pt x="4572" y="0"/>
                </a:lnTo>
                <a:lnTo>
                  <a:pt x="8884920" y="0"/>
                </a:lnTo>
                <a:lnTo>
                  <a:pt x="8889492" y="4572"/>
                </a:lnTo>
                <a:lnTo>
                  <a:pt x="8889492" y="9144"/>
                </a:lnTo>
                <a:lnTo>
                  <a:pt x="19812" y="9144"/>
                </a:lnTo>
                <a:lnTo>
                  <a:pt x="9144" y="19812"/>
                </a:lnTo>
                <a:lnTo>
                  <a:pt x="19812" y="19812"/>
                </a:lnTo>
                <a:lnTo>
                  <a:pt x="19812" y="6583680"/>
                </a:lnTo>
                <a:lnTo>
                  <a:pt x="9144" y="6583680"/>
                </a:lnTo>
                <a:lnTo>
                  <a:pt x="19812" y="6592824"/>
                </a:lnTo>
                <a:lnTo>
                  <a:pt x="8889492" y="6592824"/>
                </a:lnTo>
                <a:lnTo>
                  <a:pt x="8889492" y="6598920"/>
                </a:lnTo>
                <a:lnTo>
                  <a:pt x="8884920" y="6603492"/>
                </a:lnTo>
                <a:close/>
              </a:path>
              <a:path w="8890000" h="6604000">
                <a:moveTo>
                  <a:pt x="19812" y="19812"/>
                </a:moveTo>
                <a:lnTo>
                  <a:pt x="9144" y="19812"/>
                </a:lnTo>
                <a:lnTo>
                  <a:pt x="19812" y="9144"/>
                </a:lnTo>
                <a:lnTo>
                  <a:pt x="19812" y="19812"/>
                </a:lnTo>
                <a:close/>
              </a:path>
              <a:path w="8890000" h="6604000">
                <a:moveTo>
                  <a:pt x="8869680" y="19812"/>
                </a:moveTo>
                <a:lnTo>
                  <a:pt x="19812" y="19812"/>
                </a:lnTo>
                <a:lnTo>
                  <a:pt x="19812" y="9144"/>
                </a:lnTo>
                <a:lnTo>
                  <a:pt x="8869680" y="9144"/>
                </a:lnTo>
                <a:lnTo>
                  <a:pt x="8869680" y="19812"/>
                </a:lnTo>
                <a:close/>
              </a:path>
              <a:path w="8890000" h="6604000">
                <a:moveTo>
                  <a:pt x="8869680" y="6592824"/>
                </a:moveTo>
                <a:lnTo>
                  <a:pt x="8869680" y="9144"/>
                </a:lnTo>
                <a:lnTo>
                  <a:pt x="8878824" y="19812"/>
                </a:lnTo>
                <a:lnTo>
                  <a:pt x="8889492" y="19812"/>
                </a:lnTo>
                <a:lnTo>
                  <a:pt x="8889492" y="6583680"/>
                </a:lnTo>
                <a:lnTo>
                  <a:pt x="8878824" y="6583680"/>
                </a:lnTo>
                <a:lnTo>
                  <a:pt x="8869680" y="6592824"/>
                </a:lnTo>
                <a:close/>
              </a:path>
              <a:path w="8890000" h="6604000">
                <a:moveTo>
                  <a:pt x="8889492" y="19812"/>
                </a:moveTo>
                <a:lnTo>
                  <a:pt x="8878824" y="19812"/>
                </a:lnTo>
                <a:lnTo>
                  <a:pt x="8869680" y="9144"/>
                </a:lnTo>
                <a:lnTo>
                  <a:pt x="8889492" y="9144"/>
                </a:lnTo>
                <a:lnTo>
                  <a:pt x="8889492" y="19812"/>
                </a:lnTo>
                <a:close/>
              </a:path>
              <a:path w="8890000" h="6604000">
                <a:moveTo>
                  <a:pt x="19812" y="6592824"/>
                </a:moveTo>
                <a:lnTo>
                  <a:pt x="9144" y="6583680"/>
                </a:lnTo>
                <a:lnTo>
                  <a:pt x="19812" y="6583680"/>
                </a:lnTo>
                <a:lnTo>
                  <a:pt x="19812" y="6592824"/>
                </a:lnTo>
                <a:close/>
              </a:path>
              <a:path w="8890000" h="6604000">
                <a:moveTo>
                  <a:pt x="8869680" y="6592824"/>
                </a:moveTo>
                <a:lnTo>
                  <a:pt x="19812" y="6592824"/>
                </a:lnTo>
                <a:lnTo>
                  <a:pt x="19812" y="6583680"/>
                </a:lnTo>
                <a:lnTo>
                  <a:pt x="8869680" y="6583680"/>
                </a:lnTo>
                <a:lnTo>
                  <a:pt x="8869680" y="6592824"/>
                </a:lnTo>
                <a:close/>
              </a:path>
              <a:path w="8890000" h="6604000">
                <a:moveTo>
                  <a:pt x="8889492" y="6592824"/>
                </a:moveTo>
                <a:lnTo>
                  <a:pt x="8869680" y="6592824"/>
                </a:lnTo>
                <a:lnTo>
                  <a:pt x="8878824" y="6583680"/>
                </a:lnTo>
                <a:lnTo>
                  <a:pt x="8889492" y="6583680"/>
                </a:lnTo>
                <a:lnTo>
                  <a:pt x="8889492" y="6592824"/>
                </a:lnTo>
                <a:close/>
              </a:path>
            </a:pathLst>
          </a:custGeom>
          <a:solidFill>
            <a:srgbClr val="CFC6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11/28/2019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772668" y="350520"/>
            <a:ext cx="9142476" cy="685647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310080" y="1967006"/>
            <a:ext cx="8073238" cy="14890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rgbClr val="DFE6CF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34670" y="1739455"/>
            <a:ext cx="9624060" cy="499148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635756" y="7033450"/>
            <a:ext cx="3421888" cy="37814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534670" y="7033450"/>
            <a:ext cx="2459482" cy="37814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11/28/2019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7699248" y="7033450"/>
            <a:ext cx="2459482" cy="37814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2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5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6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7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8.png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43.jp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7.jpg"/><Relationship Id="rId4" Type="http://schemas.openxmlformats.org/officeDocument/2006/relationships/image" Target="../media/image4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9.jpg"/><Relationship Id="rId4" Type="http://schemas.openxmlformats.org/officeDocument/2006/relationships/image" Target="../media/image4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1.jpg"/><Relationship Id="rId5" Type="http://schemas.openxmlformats.org/officeDocument/2006/relationships/image" Target="../media/image50.jpg"/><Relationship Id="rId4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3.jpg"/><Relationship Id="rId5" Type="http://schemas.openxmlformats.org/officeDocument/2006/relationships/image" Target="../media/image52.jpg"/><Relationship Id="rId4" Type="http://schemas.openxmlformats.org/officeDocument/2006/relationships/image" Target="../media/image4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jpg"/><Relationship Id="rId3" Type="http://schemas.openxmlformats.org/officeDocument/2006/relationships/image" Target="../media/image3.png"/><Relationship Id="rId7" Type="http://schemas.openxmlformats.org/officeDocument/2006/relationships/image" Target="../media/image60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2.jpg"/><Relationship Id="rId4" Type="http://schemas.openxmlformats.org/officeDocument/2006/relationships/image" Target="../media/image59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jpg"/><Relationship Id="rId3" Type="http://schemas.openxmlformats.org/officeDocument/2006/relationships/image" Target="../media/image64.png"/><Relationship Id="rId7" Type="http://schemas.openxmlformats.org/officeDocument/2006/relationships/image" Target="../media/image68.jp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2.jpg"/><Relationship Id="rId4" Type="http://schemas.openxmlformats.org/officeDocument/2006/relationships/image" Target="../media/image7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4.jp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jpg"/><Relationship Id="rId3" Type="http://schemas.openxmlformats.org/officeDocument/2006/relationships/image" Target="../media/image57.png"/><Relationship Id="rId7" Type="http://schemas.openxmlformats.org/officeDocument/2006/relationships/image" Target="../media/image77.jp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5.jpg"/><Relationship Id="rId4" Type="http://schemas.openxmlformats.org/officeDocument/2006/relationships/image" Target="../media/image1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1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5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8.jp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0.jpg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2668" y="1914144"/>
            <a:ext cx="2761615" cy="3313429"/>
          </a:xfrm>
          <a:custGeom>
            <a:avLst/>
            <a:gdLst/>
            <a:ahLst/>
            <a:cxnLst/>
            <a:rect l="l" t="t" r="r" b="b"/>
            <a:pathLst>
              <a:path w="2761615" h="3313429">
                <a:moveTo>
                  <a:pt x="0" y="0"/>
                </a:moveTo>
                <a:lnTo>
                  <a:pt x="2761488" y="0"/>
                </a:lnTo>
                <a:lnTo>
                  <a:pt x="2761488" y="3313176"/>
                </a:lnTo>
                <a:lnTo>
                  <a:pt x="0" y="3313176"/>
                </a:lnTo>
                <a:lnTo>
                  <a:pt x="0" y="0"/>
                </a:lnTo>
                <a:close/>
              </a:path>
            </a:pathLst>
          </a:custGeom>
          <a:solidFill>
            <a:srgbClr val="759A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409950" y="2063496"/>
            <a:ext cx="0" cy="3017520"/>
          </a:xfrm>
          <a:custGeom>
            <a:avLst/>
            <a:gdLst/>
            <a:ahLst/>
            <a:cxnLst/>
            <a:rect l="l" t="t" r="r" b="b"/>
            <a:pathLst>
              <a:path h="3017520">
                <a:moveTo>
                  <a:pt x="0" y="0"/>
                </a:moveTo>
                <a:lnTo>
                  <a:pt x="0" y="3017520"/>
                </a:lnTo>
              </a:path>
            </a:pathLst>
          </a:custGeom>
          <a:ln w="19812">
            <a:solidFill>
              <a:srgbClr val="CFC60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72668" y="2065020"/>
            <a:ext cx="2651760" cy="0"/>
          </a:xfrm>
          <a:custGeom>
            <a:avLst/>
            <a:gdLst/>
            <a:ahLst/>
            <a:cxnLst/>
            <a:rect l="l" t="t" r="r" b="b"/>
            <a:pathLst>
              <a:path w="2651760">
                <a:moveTo>
                  <a:pt x="0" y="0"/>
                </a:moveTo>
                <a:lnTo>
                  <a:pt x="2651760" y="0"/>
                </a:lnTo>
              </a:path>
            </a:pathLst>
          </a:custGeom>
          <a:ln w="21336">
            <a:solidFill>
              <a:srgbClr val="CFC60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72668" y="5085588"/>
            <a:ext cx="2651760" cy="0"/>
          </a:xfrm>
          <a:custGeom>
            <a:avLst/>
            <a:gdLst/>
            <a:ahLst/>
            <a:cxnLst/>
            <a:rect l="l" t="t" r="r" b="b"/>
            <a:pathLst>
              <a:path w="2651760">
                <a:moveTo>
                  <a:pt x="0" y="0"/>
                </a:moveTo>
                <a:lnTo>
                  <a:pt x="2651760" y="0"/>
                </a:lnTo>
              </a:path>
            </a:pathLst>
          </a:custGeom>
          <a:ln w="21336">
            <a:solidFill>
              <a:srgbClr val="CFC60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036568" y="698118"/>
            <a:ext cx="5795772" cy="57454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803900" y="5218128"/>
            <a:ext cx="3200400" cy="114197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20" dirty="0">
                <a:solidFill>
                  <a:schemeClr val="accent2">
                    <a:lumMod val="75000"/>
                  </a:schemeClr>
                </a:solidFill>
                <a:latin typeface="Times New Roman"/>
                <a:cs typeface="Times New Roman"/>
              </a:rPr>
              <a:t>1.</a:t>
            </a:r>
            <a:r>
              <a:rPr sz="1400" spc="-5" dirty="0">
                <a:solidFill>
                  <a:schemeClr val="accent2">
                    <a:lumMod val="75000"/>
                  </a:schemeClr>
                </a:solidFill>
                <a:latin typeface="Times New Roman"/>
                <a:cs typeface="Times New Roman"/>
              </a:rPr>
              <a:t>Manhattan,</a:t>
            </a:r>
            <a:endParaRPr lang="en-IN" sz="1400" spc="-15" dirty="0">
              <a:solidFill>
                <a:schemeClr val="accent2">
                  <a:lumMod val="75000"/>
                </a:schemeClr>
              </a:solidFill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0" dirty="0">
                <a:solidFill>
                  <a:schemeClr val="accent2">
                    <a:lumMod val="75000"/>
                  </a:schemeClr>
                </a:solidFill>
                <a:latin typeface="Times New Roman"/>
                <a:cs typeface="Times New Roman"/>
              </a:rPr>
              <a:t>2.Brooklyn,</a:t>
            </a:r>
            <a:r>
              <a:rPr lang="en-IN" sz="1400" spc="-50" dirty="0">
                <a:solidFill>
                  <a:schemeClr val="accent2">
                    <a:lumMod val="75000"/>
                  </a:schemeClr>
                </a:solidFill>
                <a:latin typeface="Times New Roman"/>
                <a:cs typeface="Times New Roman"/>
              </a:rPr>
              <a:t> </a:t>
            </a: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20" dirty="0">
                <a:solidFill>
                  <a:schemeClr val="accent2">
                    <a:lumMod val="75000"/>
                  </a:schemeClr>
                </a:solidFill>
                <a:latin typeface="Times New Roman"/>
                <a:cs typeface="Times New Roman"/>
              </a:rPr>
              <a:t>3.</a:t>
            </a:r>
            <a:r>
              <a:rPr sz="1400" spc="-15" dirty="0">
                <a:solidFill>
                  <a:schemeClr val="accent2">
                    <a:lumMod val="75000"/>
                  </a:schemeClr>
                </a:solidFill>
                <a:latin typeface="Times New Roman"/>
                <a:cs typeface="Times New Roman"/>
              </a:rPr>
              <a:t>Queens, </a:t>
            </a:r>
            <a:endParaRPr lang="en-IN" sz="1400" spc="-15" dirty="0">
              <a:solidFill>
                <a:schemeClr val="accent2">
                  <a:lumMod val="75000"/>
                </a:schemeClr>
              </a:solidFill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45" dirty="0">
                <a:solidFill>
                  <a:schemeClr val="accent2">
                    <a:lumMod val="75000"/>
                  </a:schemeClr>
                </a:solidFill>
                <a:latin typeface="Times New Roman"/>
                <a:cs typeface="Times New Roman"/>
              </a:rPr>
              <a:t>4.The</a:t>
            </a:r>
            <a:r>
              <a:rPr sz="1400" spc="80" dirty="0">
                <a:solidFill>
                  <a:schemeClr val="accent2">
                    <a:lumMod val="75000"/>
                  </a:schemeClr>
                </a:solidFill>
                <a:latin typeface="Times New Roman"/>
                <a:cs typeface="Times New Roman"/>
              </a:rPr>
              <a:t> </a:t>
            </a:r>
            <a:r>
              <a:rPr sz="1400" spc="-65" dirty="0">
                <a:solidFill>
                  <a:schemeClr val="accent2">
                    <a:lumMod val="75000"/>
                  </a:schemeClr>
                </a:solidFill>
                <a:latin typeface="Times New Roman"/>
                <a:cs typeface="Times New Roman"/>
              </a:rPr>
              <a:t>Bronx,</a:t>
            </a:r>
            <a:endParaRPr lang="en-IN" sz="1400" dirty="0">
              <a:solidFill>
                <a:schemeClr val="accent2">
                  <a:lumMod val="75000"/>
                </a:schemeClr>
              </a:solidFill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20" dirty="0">
                <a:solidFill>
                  <a:schemeClr val="accent2">
                    <a:lumMod val="75000"/>
                  </a:schemeClr>
                </a:solidFill>
                <a:latin typeface="Times New Roman"/>
                <a:cs typeface="Times New Roman"/>
              </a:rPr>
              <a:t>5.</a:t>
            </a:r>
            <a:r>
              <a:rPr sz="1400" spc="10" dirty="0">
                <a:solidFill>
                  <a:schemeClr val="accent2">
                    <a:lumMod val="75000"/>
                  </a:schemeClr>
                </a:solidFill>
                <a:latin typeface="Times New Roman"/>
                <a:cs typeface="Times New Roman"/>
              </a:rPr>
              <a:t>Staten</a:t>
            </a:r>
            <a:r>
              <a:rPr sz="1400" spc="-20" dirty="0">
                <a:solidFill>
                  <a:schemeClr val="accent2">
                    <a:lumMod val="75000"/>
                  </a:schemeClr>
                </a:solidFill>
                <a:latin typeface="Times New Roman"/>
                <a:cs typeface="Times New Roman"/>
              </a:rPr>
              <a:t> </a:t>
            </a:r>
            <a:r>
              <a:rPr sz="1400" spc="-30" dirty="0">
                <a:solidFill>
                  <a:schemeClr val="accent2">
                    <a:lumMod val="75000"/>
                  </a:schemeClr>
                </a:solidFill>
                <a:latin typeface="Times New Roman"/>
                <a:cs typeface="Times New Roman"/>
              </a:rPr>
              <a:t>Island</a:t>
            </a:r>
            <a:r>
              <a:rPr lang="en-IN" sz="1400" spc="-30" dirty="0">
                <a:solidFill>
                  <a:schemeClr val="accent2">
                    <a:lumMod val="75000"/>
                  </a:schemeClr>
                </a:solidFill>
                <a:latin typeface="Times New Roman"/>
                <a:cs typeface="Times New Roman"/>
              </a:rPr>
              <a:t>.</a:t>
            </a:r>
            <a:endParaRPr sz="1400" dirty="0">
              <a:solidFill>
                <a:schemeClr val="accent2">
                  <a:lumMod val="75000"/>
                </a:schemeClr>
              </a:solidFill>
              <a:latin typeface="Times New Roman"/>
              <a:cs typeface="Times New Roma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72668" y="2282952"/>
            <a:ext cx="2535935" cy="9235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56488" y="2505456"/>
            <a:ext cx="2116836" cy="2286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61060" y="2865120"/>
            <a:ext cx="1615440" cy="14630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973067" y="748284"/>
            <a:ext cx="2456687" cy="238810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221736" y="1301496"/>
            <a:ext cx="3582924" cy="3154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963156" y="1473708"/>
            <a:ext cx="141732" cy="716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248143" y="1321308"/>
            <a:ext cx="215265" cy="285115"/>
          </a:xfrm>
          <a:custGeom>
            <a:avLst/>
            <a:gdLst/>
            <a:ahLst/>
            <a:cxnLst/>
            <a:rect l="l" t="t" r="r" b="b"/>
            <a:pathLst>
              <a:path w="215265" h="285115">
                <a:moveTo>
                  <a:pt x="214884" y="216408"/>
                </a:moveTo>
                <a:lnTo>
                  <a:pt x="0" y="216408"/>
                </a:lnTo>
                <a:lnTo>
                  <a:pt x="0" y="163068"/>
                </a:lnTo>
                <a:lnTo>
                  <a:pt x="131064" y="0"/>
                </a:lnTo>
                <a:lnTo>
                  <a:pt x="188976" y="0"/>
                </a:lnTo>
                <a:lnTo>
                  <a:pt x="188976" y="71628"/>
                </a:lnTo>
                <a:lnTo>
                  <a:pt x="124968" y="71628"/>
                </a:lnTo>
                <a:lnTo>
                  <a:pt x="51816" y="164592"/>
                </a:lnTo>
                <a:lnTo>
                  <a:pt x="214884" y="164592"/>
                </a:lnTo>
                <a:lnTo>
                  <a:pt x="214884" y="216408"/>
                </a:lnTo>
                <a:close/>
              </a:path>
              <a:path w="215265" h="285115">
                <a:moveTo>
                  <a:pt x="188976" y="164592"/>
                </a:moveTo>
                <a:lnTo>
                  <a:pt x="126492" y="164592"/>
                </a:lnTo>
                <a:lnTo>
                  <a:pt x="126492" y="71628"/>
                </a:lnTo>
                <a:lnTo>
                  <a:pt x="188976" y="71628"/>
                </a:lnTo>
                <a:lnTo>
                  <a:pt x="188976" y="164592"/>
                </a:lnTo>
                <a:close/>
              </a:path>
              <a:path w="215265" h="285115">
                <a:moveTo>
                  <a:pt x="188976" y="284988"/>
                </a:moveTo>
                <a:lnTo>
                  <a:pt x="126492" y="284988"/>
                </a:lnTo>
                <a:lnTo>
                  <a:pt x="126492" y="216408"/>
                </a:lnTo>
                <a:lnTo>
                  <a:pt x="188976" y="216408"/>
                </a:lnTo>
                <a:lnTo>
                  <a:pt x="188976" y="284988"/>
                </a:lnTo>
                <a:close/>
              </a:path>
            </a:pathLst>
          </a:custGeom>
          <a:solidFill>
            <a:srgbClr val="FDFDF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240523" y="1313688"/>
            <a:ext cx="230504" cy="299085"/>
          </a:xfrm>
          <a:custGeom>
            <a:avLst/>
            <a:gdLst/>
            <a:ahLst/>
            <a:cxnLst/>
            <a:rect l="l" t="t" r="r" b="b"/>
            <a:pathLst>
              <a:path w="230504" h="299084">
                <a:moveTo>
                  <a:pt x="126492" y="230124"/>
                </a:moveTo>
                <a:lnTo>
                  <a:pt x="3048" y="230124"/>
                </a:lnTo>
                <a:lnTo>
                  <a:pt x="0" y="227076"/>
                </a:lnTo>
                <a:lnTo>
                  <a:pt x="0" y="167640"/>
                </a:lnTo>
                <a:lnTo>
                  <a:pt x="1524" y="167640"/>
                </a:lnTo>
                <a:lnTo>
                  <a:pt x="132588" y="3048"/>
                </a:lnTo>
                <a:lnTo>
                  <a:pt x="135636" y="0"/>
                </a:lnTo>
                <a:lnTo>
                  <a:pt x="199644" y="0"/>
                </a:lnTo>
                <a:lnTo>
                  <a:pt x="202692" y="3048"/>
                </a:lnTo>
                <a:lnTo>
                  <a:pt x="202692" y="7620"/>
                </a:lnTo>
                <a:lnTo>
                  <a:pt x="188976" y="7620"/>
                </a:lnTo>
                <a:lnTo>
                  <a:pt x="188976" y="12192"/>
                </a:lnTo>
                <a:lnTo>
                  <a:pt x="143256" y="12192"/>
                </a:lnTo>
                <a:lnTo>
                  <a:pt x="138684" y="13716"/>
                </a:lnTo>
                <a:lnTo>
                  <a:pt x="142031" y="13716"/>
                </a:lnTo>
                <a:lnTo>
                  <a:pt x="15866" y="170688"/>
                </a:lnTo>
                <a:lnTo>
                  <a:pt x="13716" y="170688"/>
                </a:lnTo>
                <a:lnTo>
                  <a:pt x="12192" y="175260"/>
                </a:lnTo>
                <a:lnTo>
                  <a:pt x="13716" y="175260"/>
                </a:lnTo>
                <a:lnTo>
                  <a:pt x="13716" y="216408"/>
                </a:lnTo>
                <a:lnTo>
                  <a:pt x="7620" y="216408"/>
                </a:lnTo>
                <a:lnTo>
                  <a:pt x="13716" y="224028"/>
                </a:lnTo>
                <a:lnTo>
                  <a:pt x="126492" y="224028"/>
                </a:lnTo>
                <a:lnTo>
                  <a:pt x="126492" y="230124"/>
                </a:lnTo>
                <a:close/>
              </a:path>
              <a:path w="230504" h="299084">
                <a:moveTo>
                  <a:pt x="216408" y="178308"/>
                </a:moveTo>
                <a:lnTo>
                  <a:pt x="192024" y="178308"/>
                </a:lnTo>
                <a:lnTo>
                  <a:pt x="188976" y="175260"/>
                </a:lnTo>
                <a:lnTo>
                  <a:pt x="188976" y="7620"/>
                </a:lnTo>
                <a:lnTo>
                  <a:pt x="196596" y="13716"/>
                </a:lnTo>
                <a:lnTo>
                  <a:pt x="202692" y="13716"/>
                </a:lnTo>
                <a:lnTo>
                  <a:pt x="202692" y="164592"/>
                </a:lnTo>
                <a:lnTo>
                  <a:pt x="196596" y="164592"/>
                </a:lnTo>
                <a:lnTo>
                  <a:pt x="202692" y="172212"/>
                </a:lnTo>
                <a:lnTo>
                  <a:pt x="216408" y="172212"/>
                </a:lnTo>
                <a:lnTo>
                  <a:pt x="216408" y="178308"/>
                </a:lnTo>
                <a:close/>
              </a:path>
              <a:path w="230504" h="299084">
                <a:moveTo>
                  <a:pt x="202692" y="13716"/>
                </a:moveTo>
                <a:lnTo>
                  <a:pt x="196596" y="13716"/>
                </a:lnTo>
                <a:lnTo>
                  <a:pt x="188976" y="7620"/>
                </a:lnTo>
                <a:lnTo>
                  <a:pt x="202692" y="7620"/>
                </a:lnTo>
                <a:lnTo>
                  <a:pt x="202692" y="13716"/>
                </a:lnTo>
                <a:close/>
              </a:path>
              <a:path w="230504" h="299084">
                <a:moveTo>
                  <a:pt x="142031" y="13716"/>
                </a:moveTo>
                <a:lnTo>
                  <a:pt x="138684" y="13716"/>
                </a:lnTo>
                <a:lnTo>
                  <a:pt x="143256" y="12192"/>
                </a:lnTo>
                <a:lnTo>
                  <a:pt x="142031" y="13716"/>
                </a:lnTo>
                <a:close/>
              </a:path>
              <a:path w="230504" h="299084">
                <a:moveTo>
                  <a:pt x="188976" y="13716"/>
                </a:moveTo>
                <a:lnTo>
                  <a:pt x="142031" y="13716"/>
                </a:lnTo>
                <a:lnTo>
                  <a:pt x="143256" y="12192"/>
                </a:lnTo>
                <a:lnTo>
                  <a:pt x="188976" y="12192"/>
                </a:lnTo>
                <a:lnTo>
                  <a:pt x="188976" y="13716"/>
                </a:lnTo>
                <a:close/>
              </a:path>
              <a:path w="230504" h="299084">
                <a:moveTo>
                  <a:pt x="137160" y="178308"/>
                </a:moveTo>
                <a:lnTo>
                  <a:pt x="56388" y="178308"/>
                </a:lnTo>
                <a:lnTo>
                  <a:pt x="53340" y="175260"/>
                </a:lnTo>
                <a:lnTo>
                  <a:pt x="51816" y="172212"/>
                </a:lnTo>
                <a:lnTo>
                  <a:pt x="51816" y="169164"/>
                </a:lnTo>
                <a:lnTo>
                  <a:pt x="53340" y="167640"/>
                </a:lnTo>
                <a:lnTo>
                  <a:pt x="126492" y="74676"/>
                </a:lnTo>
                <a:lnTo>
                  <a:pt x="128016" y="73152"/>
                </a:lnTo>
                <a:lnTo>
                  <a:pt x="131064" y="71628"/>
                </a:lnTo>
                <a:lnTo>
                  <a:pt x="137160" y="71628"/>
                </a:lnTo>
                <a:lnTo>
                  <a:pt x="140208" y="74676"/>
                </a:lnTo>
                <a:lnTo>
                  <a:pt x="140208" y="79248"/>
                </a:lnTo>
                <a:lnTo>
                  <a:pt x="126492" y="79248"/>
                </a:lnTo>
                <a:lnTo>
                  <a:pt x="126492" y="97722"/>
                </a:lnTo>
                <a:lnTo>
                  <a:pt x="73643" y="164592"/>
                </a:lnTo>
                <a:lnTo>
                  <a:pt x="59436" y="164592"/>
                </a:lnTo>
                <a:lnTo>
                  <a:pt x="64008" y="176784"/>
                </a:lnTo>
                <a:lnTo>
                  <a:pt x="138684" y="176784"/>
                </a:lnTo>
                <a:lnTo>
                  <a:pt x="137160" y="178308"/>
                </a:lnTo>
                <a:close/>
              </a:path>
              <a:path w="230504" h="299084">
                <a:moveTo>
                  <a:pt x="126492" y="97722"/>
                </a:moveTo>
                <a:lnTo>
                  <a:pt x="126492" y="79248"/>
                </a:lnTo>
                <a:lnTo>
                  <a:pt x="133525" y="84875"/>
                </a:lnTo>
                <a:lnTo>
                  <a:pt x="132588" y="85344"/>
                </a:lnTo>
                <a:lnTo>
                  <a:pt x="136275" y="85344"/>
                </a:lnTo>
                <a:lnTo>
                  <a:pt x="126492" y="97722"/>
                </a:lnTo>
                <a:close/>
              </a:path>
              <a:path w="230504" h="299084">
                <a:moveTo>
                  <a:pt x="133525" y="84875"/>
                </a:moveTo>
                <a:lnTo>
                  <a:pt x="126492" y="79248"/>
                </a:lnTo>
                <a:lnTo>
                  <a:pt x="140208" y="79248"/>
                </a:lnTo>
                <a:lnTo>
                  <a:pt x="140208" y="82296"/>
                </a:lnTo>
                <a:lnTo>
                  <a:pt x="138684" y="82296"/>
                </a:lnTo>
                <a:lnTo>
                  <a:pt x="133525" y="84875"/>
                </a:lnTo>
                <a:close/>
              </a:path>
              <a:path w="230504" h="299084">
                <a:moveTo>
                  <a:pt x="136275" y="85344"/>
                </a:moveTo>
                <a:lnTo>
                  <a:pt x="134112" y="85344"/>
                </a:lnTo>
                <a:lnTo>
                  <a:pt x="133525" y="84875"/>
                </a:lnTo>
                <a:lnTo>
                  <a:pt x="138684" y="82296"/>
                </a:lnTo>
                <a:lnTo>
                  <a:pt x="136275" y="85344"/>
                </a:lnTo>
                <a:close/>
              </a:path>
              <a:path w="230504" h="299084">
                <a:moveTo>
                  <a:pt x="126492" y="172212"/>
                </a:moveTo>
                <a:lnTo>
                  <a:pt x="126492" y="97722"/>
                </a:lnTo>
                <a:lnTo>
                  <a:pt x="138684" y="82296"/>
                </a:lnTo>
                <a:lnTo>
                  <a:pt x="140208" y="82296"/>
                </a:lnTo>
                <a:lnTo>
                  <a:pt x="140208" y="164592"/>
                </a:lnTo>
                <a:lnTo>
                  <a:pt x="134112" y="164592"/>
                </a:lnTo>
                <a:lnTo>
                  <a:pt x="126492" y="172212"/>
                </a:lnTo>
                <a:close/>
              </a:path>
              <a:path w="230504" h="299084">
                <a:moveTo>
                  <a:pt x="134112" y="85344"/>
                </a:moveTo>
                <a:lnTo>
                  <a:pt x="132588" y="85344"/>
                </a:lnTo>
                <a:lnTo>
                  <a:pt x="133525" y="84875"/>
                </a:lnTo>
                <a:lnTo>
                  <a:pt x="134112" y="85344"/>
                </a:lnTo>
                <a:close/>
              </a:path>
              <a:path w="230504" h="299084">
                <a:moveTo>
                  <a:pt x="64008" y="176784"/>
                </a:moveTo>
                <a:lnTo>
                  <a:pt x="59436" y="164592"/>
                </a:lnTo>
                <a:lnTo>
                  <a:pt x="73643" y="164592"/>
                </a:lnTo>
                <a:lnTo>
                  <a:pt x="64008" y="176784"/>
                </a:lnTo>
                <a:close/>
              </a:path>
              <a:path w="230504" h="299084">
                <a:moveTo>
                  <a:pt x="138684" y="176784"/>
                </a:moveTo>
                <a:lnTo>
                  <a:pt x="64008" y="176784"/>
                </a:lnTo>
                <a:lnTo>
                  <a:pt x="73643" y="164592"/>
                </a:lnTo>
                <a:lnTo>
                  <a:pt x="126492" y="164592"/>
                </a:lnTo>
                <a:lnTo>
                  <a:pt x="126492" y="172212"/>
                </a:lnTo>
                <a:lnTo>
                  <a:pt x="140208" y="172212"/>
                </a:lnTo>
                <a:lnTo>
                  <a:pt x="140208" y="175260"/>
                </a:lnTo>
                <a:lnTo>
                  <a:pt x="138684" y="176784"/>
                </a:lnTo>
                <a:close/>
              </a:path>
              <a:path w="230504" h="299084">
                <a:moveTo>
                  <a:pt x="140208" y="172212"/>
                </a:moveTo>
                <a:lnTo>
                  <a:pt x="126492" y="172212"/>
                </a:lnTo>
                <a:lnTo>
                  <a:pt x="134112" y="164592"/>
                </a:lnTo>
                <a:lnTo>
                  <a:pt x="140208" y="164592"/>
                </a:lnTo>
                <a:lnTo>
                  <a:pt x="140208" y="172212"/>
                </a:lnTo>
                <a:close/>
              </a:path>
              <a:path w="230504" h="299084">
                <a:moveTo>
                  <a:pt x="202692" y="172212"/>
                </a:moveTo>
                <a:lnTo>
                  <a:pt x="196596" y="164592"/>
                </a:lnTo>
                <a:lnTo>
                  <a:pt x="202692" y="164592"/>
                </a:lnTo>
                <a:lnTo>
                  <a:pt x="202692" y="172212"/>
                </a:lnTo>
                <a:close/>
              </a:path>
              <a:path w="230504" h="299084">
                <a:moveTo>
                  <a:pt x="230124" y="178308"/>
                </a:moveTo>
                <a:lnTo>
                  <a:pt x="222504" y="178308"/>
                </a:lnTo>
                <a:lnTo>
                  <a:pt x="216408" y="172212"/>
                </a:lnTo>
                <a:lnTo>
                  <a:pt x="202692" y="172212"/>
                </a:lnTo>
                <a:lnTo>
                  <a:pt x="202692" y="164592"/>
                </a:lnTo>
                <a:lnTo>
                  <a:pt x="227076" y="164592"/>
                </a:lnTo>
                <a:lnTo>
                  <a:pt x="230124" y="167640"/>
                </a:lnTo>
                <a:lnTo>
                  <a:pt x="230124" y="178308"/>
                </a:lnTo>
                <a:close/>
              </a:path>
              <a:path w="230504" h="299084">
                <a:moveTo>
                  <a:pt x="12192" y="175260"/>
                </a:moveTo>
                <a:lnTo>
                  <a:pt x="13716" y="170688"/>
                </a:lnTo>
                <a:lnTo>
                  <a:pt x="13716" y="173363"/>
                </a:lnTo>
                <a:lnTo>
                  <a:pt x="12192" y="175260"/>
                </a:lnTo>
                <a:close/>
              </a:path>
              <a:path w="230504" h="299084">
                <a:moveTo>
                  <a:pt x="13716" y="173363"/>
                </a:moveTo>
                <a:lnTo>
                  <a:pt x="13716" y="170688"/>
                </a:lnTo>
                <a:lnTo>
                  <a:pt x="15866" y="170688"/>
                </a:lnTo>
                <a:lnTo>
                  <a:pt x="13716" y="173363"/>
                </a:lnTo>
                <a:close/>
              </a:path>
              <a:path w="230504" h="299084">
                <a:moveTo>
                  <a:pt x="216408" y="224028"/>
                </a:moveTo>
                <a:lnTo>
                  <a:pt x="216408" y="172212"/>
                </a:lnTo>
                <a:lnTo>
                  <a:pt x="222504" y="178308"/>
                </a:lnTo>
                <a:lnTo>
                  <a:pt x="230124" y="178308"/>
                </a:lnTo>
                <a:lnTo>
                  <a:pt x="230124" y="216408"/>
                </a:lnTo>
                <a:lnTo>
                  <a:pt x="222504" y="216408"/>
                </a:lnTo>
                <a:lnTo>
                  <a:pt x="216408" y="224028"/>
                </a:lnTo>
                <a:close/>
              </a:path>
              <a:path w="230504" h="299084">
                <a:moveTo>
                  <a:pt x="13716" y="175260"/>
                </a:moveTo>
                <a:lnTo>
                  <a:pt x="12192" y="175260"/>
                </a:lnTo>
                <a:lnTo>
                  <a:pt x="13716" y="173363"/>
                </a:lnTo>
                <a:lnTo>
                  <a:pt x="13716" y="175260"/>
                </a:lnTo>
                <a:close/>
              </a:path>
              <a:path w="230504" h="299084">
                <a:moveTo>
                  <a:pt x="13716" y="224028"/>
                </a:moveTo>
                <a:lnTo>
                  <a:pt x="7620" y="216408"/>
                </a:lnTo>
                <a:lnTo>
                  <a:pt x="13716" y="216408"/>
                </a:lnTo>
                <a:lnTo>
                  <a:pt x="13716" y="224028"/>
                </a:lnTo>
                <a:close/>
              </a:path>
              <a:path w="230504" h="299084">
                <a:moveTo>
                  <a:pt x="140208" y="230124"/>
                </a:moveTo>
                <a:lnTo>
                  <a:pt x="134112" y="230124"/>
                </a:lnTo>
                <a:lnTo>
                  <a:pt x="126492" y="224028"/>
                </a:lnTo>
                <a:lnTo>
                  <a:pt x="13716" y="224028"/>
                </a:lnTo>
                <a:lnTo>
                  <a:pt x="13716" y="216408"/>
                </a:lnTo>
                <a:lnTo>
                  <a:pt x="137160" y="216408"/>
                </a:lnTo>
                <a:lnTo>
                  <a:pt x="140208" y="220980"/>
                </a:lnTo>
                <a:lnTo>
                  <a:pt x="140208" y="230124"/>
                </a:lnTo>
                <a:close/>
              </a:path>
              <a:path w="230504" h="299084">
                <a:moveTo>
                  <a:pt x="188976" y="292608"/>
                </a:moveTo>
                <a:lnTo>
                  <a:pt x="188976" y="220980"/>
                </a:lnTo>
                <a:lnTo>
                  <a:pt x="192024" y="216408"/>
                </a:lnTo>
                <a:lnTo>
                  <a:pt x="216408" y="216408"/>
                </a:lnTo>
                <a:lnTo>
                  <a:pt x="216408" y="224028"/>
                </a:lnTo>
                <a:lnTo>
                  <a:pt x="202692" y="224028"/>
                </a:lnTo>
                <a:lnTo>
                  <a:pt x="196596" y="230124"/>
                </a:lnTo>
                <a:lnTo>
                  <a:pt x="202692" y="230124"/>
                </a:lnTo>
                <a:lnTo>
                  <a:pt x="202692" y="284988"/>
                </a:lnTo>
                <a:lnTo>
                  <a:pt x="196596" y="284988"/>
                </a:lnTo>
                <a:lnTo>
                  <a:pt x="188976" y="292608"/>
                </a:lnTo>
                <a:close/>
              </a:path>
              <a:path w="230504" h="299084">
                <a:moveTo>
                  <a:pt x="227076" y="230124"/>
                </a:moveTo>
                <a:lnTo>
                  <a:pt x="202692" y="230124"/>
                </a:lnTo>
                <a:lnTo>
                  <a:pt x="202692" y="224028"/>
                </a:lnTo>
                <a:lnTo>
                  <a:pt x="216408" y="224028"/>
                </a:lnTo>
                <a:lnTo>
                  <a:pt x="222504" y="216408"/>
                </a:lnTo>
                <a:lnTo>
                  <a:pt x="230124" y="216408"/>
                </a:lnTo>
                <a:lnTo>
                  <a:pt x="230124" y="227076"/>
                </a:lnTo>
                <a:lnTo>
                  <a:pt x="227076" y="230124"/>
                </a:lnTo>
                <a:close/>
              </a:path>
              <a:path w="230504" h="299084">
                <a:moveTo>
                  <a:pt x="199644" y="298704"/>
                </a:moveTo>
                <a:lnTo>
                  <a:pt x="129540" y="298704"/>
                </a:lnTo>
                <a:lnTo>
                  <a:pt x="126492" y="295656"/>
                </a:lnTo>
                <a:lnTo>
                  <a:pt x="126492" y="224028"/>
                </a:lnTo>
                <a:lnTo>
                  <a:pt x="134112" y="230124"/>
                </a:lnTo>
                <a:lnTo>
                  <a:pt x="140208" y="230124"/>
                </a:lnTo>
                <a:lnTo>
                  <a:pt x="140208" y="284988"/>
                </a:lnTo>
                <a:lnTo>
                  <a:pt x="134112" y="284988"/>
                </a:lnTo>
                <a:lnTo>
                  <a:pt x="140208" y="292608"/>
                </a:lnTo>
                <a:lnTo>
                  <a:pt x="202692" y="292608"/>
                </a:lnTo>
                <a:lnTo>
                  <a:pt x="202692" y="295656"/>
                </a:lnTo>
                <a:lnTo>
                  <a:pt x="199644" y="298704"/>
                </a:lnTo>
                <a:close/>
              </a:path>
              <a:path w="230504" h="299084">
                <a:moveTo>
                  <a:pt x="202692" y="230124"/>
                </a:moveTo>
                <a:lnTo>
                  <a:pt x="196596" y="230124"/>
                </a:lnTo>
                <a:lnTo>
                  <a:pt x="202692" y="224028"/>
                </a:lnTo>
                <a:lnTo>
                  <a:pt x="202692" y="230124"/>
                </a:lnTo>
                <a:close/>
              </a:path>
              <a:path w="230504" h="299084">
                <a:moveTo>
                  <a:pt x="140208" y="292608"/>
                </a:moveTo>
                <a:lnTo>
                  <a:pt x="134112" y="284988"/>
                </a:lnTo>
                <a:lnTo>
                  <a:pt x="140208" y="284988"/>
                </a:lnTo>
                <a:lnTo>
                  <a:pt x="140208" y="292608"/>
                </a:lnTo>
                <a:close/>
              </a:path>
              <a:path w="230504" h="299084">
                <a:moveTo>
                  <a:pt x="188976" y="292608"/>
                </a:moveTo>
                <a:lnTo>
                  <a:pt x="140208" y="292608"/>
                </a:lnTo>
                <a:lnTo>
                  <a:pt x="140208" y="284988"/>
                </a:lnTo>
                <a:lnTo>
                  <a:pt x="188976" y="284988"/>
                </a:lnTo>
                <a:lnTo>
                  <a:pt x="188976" y="292608"/>
                </a:lnTo>
                <a:close/>
              </a:path>
              <a:path w="230504" h="299084">
                <a:moveTo>
                  <a:pt x="202692" y="292608"/>
                </a:moveTo>
                <a:lnTo>
                  <a:pt x="188976" y="292608"/>
                </a:lnTo>
                <a:lnTo>
                  <a:pt x="196596" y="284988"/>
                </a:lnTo>
                <a:lnTo>
                  <a:pt x="202692" y="284988"/>
                </a:lnTo>
                <a:lnTo>
                  <a:pt x="202692" y="292608"/>
                </a:lnTo>
                <a:close/>
              </a:path>
            </a:pathLst>
          </a:custGeom>
          <a:solidFill>
            <a:srgbClr val="384F5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310170" y="1908239"/>
            <a:ext cx="8046720" cy="1730375"/>
          </a:xfrm>
          <a:prstGeom prst="rect">
            <a:avLst/>
          </a:prstGeom>
        </p:spPr>
        <p:txBody>
          <a:bodyPr vert="horz" wrap="square" lIns="0" tIns="73025" rIns="0" bIns="0" rtlCol="0">
            <a:spAutoFit/>
          </a:bodyPr>
          <a:lstStyle/>
          <a:p>
            <a:pPr marL="286385" indent="-273685">
              <a:lnSpc>
                <a:spcPct val="100000"/>
              </a:lnSpc>
              <a:spcBef>
                <a:spcPts val="575"/>
              </a:spcBef>
              <a:buClr>
                <a:srgbClr val="ACC1C8"/>
              </a:buClr>
              <a:buChar char="•"/>
              <a:tabLst>
                <a:tab pos="286385" algn="l"/>
                <a:tab pos="287020" algn="l"/>
              </a:tabLst>
            </a:pPr>
            <a:r>
              <a:rPr sz="2000" spc="45" dirty="0">
                <a:solidFill>
                  <a:srgbClr val="DFE6CF"/>
                </a:solidFill>
                <a:latin typeface="Times New Roman"/>
                <a:cs typeface="Times New Roman"/>
              </a:rPr>
              <a:t>Data </a:t>
            </a:r>
            <a:r>
              <a:rPr sz="2000" spc="-65" dirty="0">
                <a:solidFill>
                  <a:srgbClr val="DFE6CF"/>
                </a:solidFill>
                <a:latin typeface="Times New Roman"/>
                <a:cs typeface="Times New Roman"/>
              </a:rPr>
              <a:t>from</a:t>
            </a:r>
            <a:r>
              <a:rPr sz="2000" spc="10" dirty="0">
                <a:solidFill>
                  <a:srgbClr val="DFE6CF"/>
                </a:solidFill>
                <a:latin typeface="Times New Roman"/>
                <a:cs typeface="Times New Roman"/>
              </a:rPr>
              <a:t> </a:t>
            </a:r>
            <a:r>
              <a:rPr sz="2000" spc="-30" dirty="0">
                <a:solidFill>
                  <a:srgbClr val="DFE6CF"/>
                </a:solidFill>
                <a:latin typeface="Times New Roman"/>
                <a:cs typeface="Times New Roman"/>
              </a:rPr>
              <a:t>foursquare.com</a:t>
            </a:r>
            <a:endParaRPr sz="2000">
              <a:latin typeface="Times New Roman"/>
              <a:cs typeface="Times New Roman"/>
            </a:endParaRPr>
          </a:p>
          <a:p>
            <a:pPr marL="12700" marR="5080">
              <a:lnSpc>
                <a:spcPct val="99800"/>
              </a:lnSpc>
              <a:spcBef>
                <a:spcPts val="484"/>
              </a:spcBef>
            </a:pPr>
            <a:r>
              <a:rPr sz="2000" spc="-45" dirty="0">
                <a:solidFill>
                  <a:srgbClr val="DFE6CF"/>
                </a:solidFill>
                <a:latin typeface="Times New Roman"/>
                <a:cs typeface="Times New Roman"/>
              </a:rPr>
              <a:t>Newyork </a:t>
            </a:r>
            <a:r>
              <a:rPr sz="2000" spc="-60" dirty="0">
                <a:solidFill>
                  <a:srgbClr val="DFE6CF"/>
                </a:solidFill>
                <a:latin typeface="Times New Roman"/>
                <a:cs typeface="Times New Roman"/>
              </a:rPr>
              <a:t>city </a:t>
            </a:r>
            <a:r>
              <a:rPr sz="2000" spc="25" dirty="0">
                <a:solidFill>
                  <a:srgbClr val="DFE6CF"/>
                </a:solidFill>
                <a:latin typeface="Times New Roman"/>
                <a:cs typeface="Times New Roman"/>
              </a:rPr>
              <a:t>geographical </a:t>
            </a:r>
            <a:r>
              <a:rPr sz="2000" spc="-5" dirty="0">
                <a:solidFill>
                  <a:srgbClr val="DFE6CF"/>
                </a:solidFill>
                <a:latin typeface="Times New Roman"/>
                <a:cs typeface="Times New Roman"/>
              </a:rPr>
              <a:t>coordinates </a:t>
            </a:r>
            <a:r>
              <a:rPr sz="2000" spc="125" dirty="0">
                <a:solidFill>
                  <a:srgbClr val="DFE6CF"/>
                </a:solidFill>
                <a:latin typeface="Times New Roman"/>
                <a:cs typeface="Times New Roman"/>
              </a:rPr>
              <a:t>data </a:t>
            </a:r>
            <a:r>
              <a:rPr sz="2000" spc="-120" dirty="0">
                <a:solidFill>
                  <a:srgbClr val="DFE6CF"/>
                </a:solidFill>
                <a:latin typeface="Times New Roman"/>
                <a:cs typeface="Times New Roman"/>
              </a:rPr>
              <a:t>will </a:t>
            </a:r>
            <a:r>
              <a:rPr sz="2000" spc="114" dirty="0">
                <a:solidFill>
                  <a:srgbClr val="DFE6CF"/>
                </a:solidFill>
                <a:latin typeface="Times New Roman"/>
                <a:cs typeface="Times New Roman"/>
              </a:rPr>
              <a:t>be </a:t>
            </a:r>
            <a:r>
              <a:rPr sz="2000" spc="-35" dirty="0">
                <a:solidFill>
                  <a:srgbClr val="DFE6CF"/>
                </a:solidFill>
                <a:latin typeface="Times New Roman"/>
                <a:cs typeface="Times New Roman"/>
              </a:rPr>
              <a:t>utilized </a:t>
            </a:r>
            <a:r>
              <a:rPr sz="2000" spc="50" dirty="0">
                <a:solidFill>
                  <a:srgbClr val="DFE6CF"/>
                </a:solidFill>
                <a:latin typeface="Times New Roman"/>
                <a:cs typeface="Times New Roman"/>
              </a:rPr>
              <a:t>as </a:t>
            </a:r>
            <a:r>
              <a:rPr sz="2000" spc="-60" dirty="0">
                <a:solidFill>
                  <a:srgbClr val="DFE6CF"/>
                </a:solidFill>
                <a:latin typeface="Times New Roman"/>
                <a:cs typeface="Times New Roman"/>
              </a:rPr>
              <a:t>input </a:t>
            </a:r>
            <a:r>
              <a:rPr sz="2000" spc="-10" dirty="0">
                <a:solidFill>
                  <a:srgbClr val="DFE6CF"/>
                </a:solidFill>
                <a:latin typeface="Times New Roman"/>
                <a:cs typeface="Times New Roman"/>
              </a:rPr>
              <a:t>for </a:t>
            </a:r>
            <a:r>
              <a:rPr sz="2000" spc="-15" dirty="0">
                <a:solidFill>
                  <a:srgbClr val="DFE6CF"/>
                </a:solidFill>
                <a:latin typeface="Times New Roman"/>
                <a:cs typeface="Times New Roman"/>
              </a:rPr>
              <a:t>the  </a:t>
            </a:r>
            <a:r>
              <a:rPr sz="2000" spc="-25" dirty="0">
                <a:solidFill>
                  <a:srgbClr val="DFE6CF"/>
                </a:solidFill>
                <a:latin typeface="Times New Roman"/>
                <a:cs typeface="Times New Roman"/>
              </a:rPr>
              <a:t>Foursquare </a:t>
            </a:r>
            <a:r>
              <a:rPr sz="2000" spc="-160" dirty="0">
                <a:solidFill>
                  <a:srgbClr val="DFE6CF"/>
                </a:solidFill>
                <a:latin typeface="Times New Roman"/>
                <a:cs typeface="Times New Roman"/>
              </a:rPr>
              <a:t>API, </a:t>
            </a:r>
            <a:r>
              <a:rPr sz="2000" spc="15" dirty="0">
                <a:solidFill>
                  <a:srgbClr val="DFE6CF"/>
                </a:solidFill>
                <a:latin typeface="Times New Roman"/>
                <a:cs typeface="Times New Roman"/>
              </a:rPr>
              <a:t>that </a:t>
            </a:r>
            <a:r>
              <a:rPr sz="2000" spc="-120" dirty="0">
                <a:solidFill>
                  <a:srgbClr val="DFE6CF"/>
                </a:solidFill>
                <a:latin typeface="Times New Roman"/>
                <a:cs typeface="Times New Roman"/>
              </a:rPr>
              <a:t>will </a:t>
            </a:r>
            <a:r>
              <a:rPr sz="2000" spc="105" dirty="0">
                <a:solidFill>
                  <a:srgbClr val="DFE6CF"/>
                </a:solidFill>
                <a:latin typeface="Times New Roman"/>
                <a:cs typeface="Times New Roman"/>
              </a:rPr>
              <a:t>be </a:t>
            </a:r>
            <a:r>
              <a:rPr sz="2000" spc="45" dirty="0">
                <a:solidFill>
                  <a:srgbClr val="DFE6CF"/>
                </a:solidFill>
                <a:latin typeface="Times New Roman"/>
                <a:cs typeface="Times New Roman"/>
              </a:rPr>
              <a:t>leveraged </a:t>
            </a:r>
            <a:r>
              <a:rPr sz="2000" spc="-10" dirty="0">
                <a:solidFill>
                  <a:srgbClr val="DFE6CF"/>
                </a:solidFill>
                <a:latin typeface="Times New Roman"/>
                <a:cs typeface="Times New Roman"/>
              </a:rPr>
              <a:t>to </a:t>
            </a:r>
            <a:r>
              <a:rPr sz="2000" spc="-60" dirty="0">
                <a:solidFill>
                  <a:srgbClr val="DFE6CF"/>
                </a:solidFill>
                <a:latin typeface="Times New Roman"/>
                <a:cs typeface="Times New Roman"/>
              </a:rPr>
              <a:t>provision </a:t>
            </a:r>
            <a:r>
              <a:rPr sz="2000" spc="-50" dirty="0">
                <a:solidFill>
                  <a:srgbClr val="DFE6CF"/>
                </a:solidFill>
                <a:latin typeface="Times New Roman"/>
                <a:cs typeface="Times New Roman"/>
              </a:rPr>
              <a:t>venues </a:t>
            </a:r>
            <a:r>
              <a:rPr sz="2000" spc="-45" dirty="0">
                <a:solidFill>
                  <a:srgbClr val="DFE6CF"/>
                </a:solidFill>
                <a:latin typeface="Times New Roman"/>
                <a:cs typeface="Times New Roman"/>
              </a:rPr>
              <a:t>information </a:t>
            </a:r>
            <a:r>
              <a:rPr sz="2000" spc="-10" dirty="0">
                <a:solidFill>
                  <a:srgbClr val="DFE6CF"/>
                </a:solidFill>
                <a:latin typeface="Times New Roman"/>
                <a:cs typeface="Times New Roman"/>
              </a:rPr>
              <a:t>for </a:t>
            </a:r>
            <a:r>
              <a:rPr sz="2000" spc="35" dirty="0">
                <a:solidFill>
                  <a:srgbClr val="DFE6CF"/>
                </a:solidFill>
                <a:latin typeface="Times New Roman"/>
                <a:cs typeface="Times New Roman"/>
              </a:rPr>
              <a:t>each  </a:t>
            </a:r>
            <a:r>
              <a:rPr sz="2000" spc="-5" dirty="0">
                <a:solidFill>
                  <a:srgbClr val="DFE6CF"/>
                </a:solidFill>
                <a:latin typeface="Times New Roman"/>
                <a:cs typeface="Times New Roman"/>
              </a:rPr>
              <a:t>neighborhood.We </a:t>
            </a:r>
            <a:r>
              <a:rPr sz="2000" spc="-114" dirty="0">
                <a:solidFill>
                  <a:srgbClr val="DFE6CF"/>
                </a:solidFill>
                <a:latin typeface="Times New Roman"/>
                <a:cs typeface="Times New Roman"/>
              </a:rPr>
              <a:t>will </a:t>
            </a:r>
            <a:r>
              <a:rPr sz="2000" spc="-45" dirty="0">
                <a:solidFill>
                  <a:srgbClr val="DFE6CF"/>
                </a:solidFill>
                <a:latin typeface="Times New Roman"/>
                <a:cs typeface="Times New Roman"/>
              </a:rPr>
              <a:t>use </a:t>
            </a:r>
            <a:r>
              <a:rPr sz="2000" spc="-10" dirty="0">
                <a:solidFill>
                  <a:srgbClr val="DFE6CF"/>
                </a:solidFill>
                <a:latin typeface="Times New Roman"/>
                <a:cs typeface="Times New Roman"/>
              </a:rPr>
              <a:t>the </a:t>
            </a:r>
            <a:r>
              <a:rPr sz="2000" spc="-25" dirty="0">
                <a:solidFill>
                  <a:srgbClr val="DFE6CF"/>
                </a:solidFill>
                <a:latin typeface="Times New Roman"/>
                <a:cs typeface="Times New Roman"/>
              </a:rPr>
              <a:t>Foursquare </a:t>
            </a:r>
            <a:r>
              <a:rPr sz="2000" spc="-190" dirty="0">
                <a:solidFill>
                  <a:srgbClr val="DFE6CF"/>
                </a:solidFill>
                <a:latin typeface="Times New Roman"/>
                <a:cs typeface="Times New Roman"/>
              </a:rPr>
              <a:t>API </a:t>
            </a:r>
            <a:r>
              <a:rPr sz="2000" spc="-10" dirty="0">
                <a:solidFill>
                  <a:srgbClr val="DFE6CF"/>
                </a:solidFill>
                <a:latin typeface="Times New Roman"/>
                <a:cs typeface="Times New Roman"/>
              </a:rPr>
              <a:t>to </a:t>
            </a:r>
            <a:r>
              <a:rPr sz="2000" spc="20" dirty="0">
                <a:solidFill>
                  <a:srgbClr val="DFE6CF"/>
                </a:solidFill>
                <a:latin typeface="Times New Roman"/>
                <a:cs typeface="Times New Roman"/>
              </a:rPr>
              <a:t>explore </a:t>
            </a:r>
            <a:r>
              <a:rPr sz="2000" spc="-15" dirty="0">
                <a:solidFill>
                  <a:srgbClr val="DFE6CF"/>
                </a:solidFill>
                <a:latin typeface="Times New Roman"/>
                <a:cs typeface="Times New Roman"/>
              </a:rPr>
              <a:t>neighborhoods </a:t>
            </a:r>
            <a:r>
              <a:rPr sz="2000" spc="-125" dirty="0">
                <a:solidFill>
                  <a:srgbClr val="DFE6CF"/>
                </a:solidFill>
                <a:latin typeface="Times New Roman"/>
                <a:cs typeface="Times New Roman"/>
              </a:rPr>
              <a:t>in </a:t>
            </a:r>
            <a:r>
              <a:rPr sz="2000" spc="-50" dirty="0">
                <a:solidFill>
                  <a:srgbClr val="DFE6CF"/>
                </a:solidFill>
                <a:latin typeface="Times New Roman"/>
                <a:cs typeface="Times New Roman"/>
              </a:rPr>
              <a:t>New  </a:t>
            </a:r>
            <a:r>
              <a:rPr sz="2000" spc="-145" dirty="0">
                <a:solidFill>
                  <a:srgbClr val="DFE6CF"/>
                </a:solidFill>
                <a:latin typeface="Times New Roman"/>
                <a:cs typeface="Times New Roman"/>
              </a:rPr>
              <a:t>York </a:t>
            </a:r>
            <a:r>
              <a:rPr sz="2000" spc="-90" dirty="0">
                <a:solidFill>
                  <a:srgbClr val="DFE6CF"/>
                </a:solidFill>
                <a:latin typeface="Times New Roman"/>
                <a:cs typeface="Times New Roman"/>
              </a:rPr>
              <a:t>City. </a:t>
            </a:r>
            <a:r>
              <a:rPr sz="2000" spc="-120" dirty="0">
                <a:solidFill>
                  <a:srgbClr val="DFE6CF"/>
                </a:solidFill>
                <a:latin typeface="Times New Roman"/>
                <a:cs typeface="Times New Roman"/>
              </a:rPr>
              <a:t>The </a:t>
            </a:r>
            <a:r>
              <a:rPr sz="2000" spc="-15" dirty="0">
                <a:solidFill>
                  <a:srgbClr val="DFE6CF"/>
                </a:solidFill>
                <a:latin typeface="Times New Roman"/>
                <a:cs typeface="Times New Roman"/>
              </a:rPr>
              <a:t>below </a:t>
            </a:r>
            <a:r>
              <a:rPr sz="2000" spc="-114" dirty="0">
                <a:solidFill>
                  <a:srgbClr val="DFE6CF"/>
                </a:solidFill>
                <a:latin typeface="Times New Roman"/>
                <a:cs typeface="Times New Roman"/>
              </a:rPr>
              <a:t>is </a:t>
            </a:r>
            <a:r>
              <a:rPr sz="2000" spc="10" dirty="0">
                <a:solidFill>
                  <a:srgbClr val="DFE6CF"/>
                </a:solidFill>
                <a:latin typeface="Times New Roman"/>
                <a:cs typeface="Times New Roman"/>
              </a:rPr>
              <a:t>image </a:t>
            </a:r>
            <a:r>
              <a:rPr sz="2000" dirty="0">
                <a:solidFill>
                  <a:srgbClr val="DFE6CF"/>
                </a:solidFill>
                <a:latin typeface="Times New Roman"/>
                <a:cs typeface="Times New Roman"/>
              </a:rPr>
              <a:t>of </a:t>
            </a:r>
            <a:r>
              <a:rPr sz="2000" spc="-10" dirty="0">
                <a:solidFill>
                  <a:srgbClr val="DFE6CF"/>
                </a:solidFill>
                <a:latin typeface="Times New Roman"/>
                <a:cs typeface="Times New Roman"/>
              </a:rPr>
              <a:t>the </a:t>
            </a:r>
            <a:r>
              <a:rPr sz="2000" spc="-20" dirty="0">
                <a:solidFill>
                  <a:srgbClr val="DFE6CF"/>
                </a:solidFill>
                <a:latin typeface="Times New Roman"/>
                <a:cs typeface="Times New Roman"/>
              </a:rPr>
              <a:t>Foursquare </a:t>
            </a:r>
            <a:r>
              <a:rPr sz="2000" spc="-190" dirty="0">
                <a:solidFill>
                  <a:srgbClr val="DFE6CF"/>
                </a:solidFill>
                <a:latin typeface="Times New Roman"/>
                <a:cs typeface="Times New Roman"/>
              </a:rPr>
              <a:t>API</a:t>
            </a:r>
            <a:r>
              <a:rPr sz="2000" spc="-254" dirty="0">
                <a:solidFill>
                  <a:srgbClr val="DFE6CF"/>
                </a:solidFill>
                <a:latin typeface="Times New Roman"/>
                <a:cs typeface="Times New Roman"/>
              </a:rPr>
              <a:t> </a:t>
            </a:r>
            <a:r>
              <a:rPr sz="2000" spc="85" dirty="0">
                <a:solidFill>
                  <a:srgbClr val="DFE6CF"/>
                </a:solidFill>
                <a:latin typeface="Times New Roman"/>
                <a:cs typeface="Times New Roman"/>
              </a:rPr>
              <a:t>data</a:t>
            </a:r>
            <a:r>
              <a:rPr sz="2400" spc="85" dirty="0">
                <a:solidFill>
                  <a:srgbClr val="DFE6CF"/>
                </a:solidFill>
                <a:latin typeface="Times New Roman"/>
                <a:cs typeface="Times New Roman"/>
              </a:rPr>
              <a:t>.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449324" y="3991355"/>
            <a:ext cx="7716012" cy="25283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2668" y="350520"/>
            <a:ext cx="9143999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12875" y="478536"/>
            <a:ext cx="8890000" cy="6604000"/>
          </a:xfrm>
          <a:custGeom>
            <a:avLst/>
            <a:gdLst/>
            <a:ahLst/>
            <a:cxnLst/>
            <a:rect l="l" t="t" r="r" b="b"/>
            <a:pathLst>
              <a:path w="8890000" h="6604000">
                <a:moveTo>
                  <a:pt x="8884920" y="6603492"/>
                </a:moveTo>
                <a:lnTo>
                  <a:pt x="4572" y="6603492"/>
                </a:lnTo>
                <a:lnTo>
                  <a:pt x="0" y="6598920"/>
                </a:lnTo>
                <a:lnTo>
                  <a:pt x="0" y="4572"/>
                </a:lnTo>
                <a:lnTo>
                  <a:pt x="4572" y="0"/>
                </a:lnTo>
                <a:lnTo>
                  <a:pt x="8884920" y="0"/>
                </a:lnTo>
                <a:lnTo>
                  <a:pt x="8889492" y="4572"/>
                </a:lnTo>
                <a:lnTo>
                  <a:pt x="8889492" y="9144"/>
                </a:lnTo>
                <a:lnTo>
                  <a:pt x="19812" y="9144"/>
                </a:lnTo>
                <a:lnTo>
                  <a:pt x="9144" y="19812"/>
                </a:lnTo>
                <a:lnTo>
                  <a:pt x="19812" y="19812"/>
                </a:lnTo>
                <a:lnTo>
                  <a:pt x="19812" y="6583680"/>
                </a:lnTo>
                <a:lnTo>
                  <a:pt x="9144" y="6583680"/>
                </a:lnTo>
                <a:lnTo>
                  <a:pt x="19812" y="6592824"/>
                </a:lnTo>
                <a:lnTo>
                  <a:pt x="8889492" y="6592824"/>
                </a:lnTo>
                <a:lnTo>
                  <a:pt x="8889492" y="6598920"/>
                </a:lnTo>
                <a:lnTo>
                  <a:pt x="8884920" y="6603492"/>
                </a:lnTo>
                <a:close/>
              </a:path>
              <a:path w="8890000" h="6604000">
                <a:moveTo>
                  <a:pt x="19812" y="19812"/>
                </a:moveTo>
                <a:lnTo>
                  <a:pt x="9144" y="19812"/>
                </a:lnTo>
                <a:lnTo>
                  <a:pt x="19812" y="9144"/>
                </a:lnTo>
                <a:lnTo>
                  <a:pt x="19812" y="19812"/>
                </a:lnTo>
                <a:close/>
              </a:path>
              <a:path w="8890000" h="6604000">
                <a:moveTo>
                  <a:pt x="8869680" y="19812"/>
                </a:moveTo>
                <a:lnTo>
                  <a:pt x="19812" y="19812"/>
                </a:lnTo>
                <a:lnTo>
                  <a:pt x="19812" y="9144"/>
                </a:lnTo>
                <a:lnTo>
                  <a:pt x="8869680" y="9144"/>
                </a:lnTo>
                <a:lnTo>
                  <a:pt x="8869680" y="19812"/>
                </a:lnTo>
                <a:close/>
              </a:path>
              <a:path w="8890000" h="6604000">
                <a:moveTo>
                  <a:pt x="8869680" y="6592824"/>
                </a:moveTo>
                <a:lnTo>
                  <a:pt x="8869680" y="9144"/>
                </a:lnTo>
                <a:lnTo>
                  <a:pt x="8878824" y="19812"/>
                </a:lnTo>
                <a:lnTo>
                  <a:pt x="8889492" y="19812"/>
                </a:lnTo>
                <a:lnTo>
                  <a:pt x="8889492" y="6583680"/>
                </a:lnTo>
                <a:lnTo>
                  <a:pt x="8878824" y="6583680"/>
                </a:lnTo>
                <a:lnTo>
                  <a:pt x="8869680" y="6592824"/>
                </a:lnTo>
                <a:close/>
              </a:path>
              <a:path w="8890000" h="6604000">
                <a:moveTo>
                  <a:pt x="8889492" y="19812"/>
                </a:moveTo>
                <a:lnTo>
                  <a:pt x="8878824" y="19812"/>
                </a:lnTo>
                <a:lnTo>
                  <a:pt x="8869680" y="9144"/>
                </a:lnTo>
                <a:lnTo>
                  <a:pt x="8889492" y="9144"/>
                </a:lnTo>
                <a:lnTo>
                  <a:pt x="8889492" y="19812"/>
                </a:lnTo>
                <a:close/>
              </a:path>
              <a:path w="8890000" h="6604000">
                <a:moveTo>
                  <a:pt x="19812" y="6592824"/>
                </a:moveTo>
                <a:lnTo>
                  <a:pt x="9144" y="6583680"/>
                </a:lnTo>
                <a:lnTo>
                  <a:pt x="19812" y="6583680"/>
                </a:lnTo>
                <a:lnTo>
                  <a:pt x="19812" y="6592824"/>
                </a:lnTo>
                <a:close/>
              </a:path>
              <a:path w="8890000" h="6604000">
                <a:moveTo>
                  <a:pt x="8869680" y="6592824"/>
                </a:moveTo>
                <a:lnTo>
                  <a:pt x="19812" y="6592824"/>
                </a:lnTo>
                <a:lnTo>
                  <a:pt x="19812" y="6583680"/>
                </a:lnTo>
                <a:lnTo>
                  <a:pt x="8869680" y="6583680"/>
                </a:lnTo>
                <a:lnTo>
                  <a:pt x="8869680" y="6592824"/>
                </a:lnTo>
                <a:close/>
              </a:path>
              <a:path w="8890000" h="6604000">
                <a:moveTo>
                  <a:pt x="8889492" y="6592824"/>
                </a:moveTo>
                <a:lnTo>
                  <a:pt x="8869680" y="6592824"/>
                </a:lnTo>
                <a:lnTo>
                  <a:pt x="8878824" y="6583680"/>
                </a:lnTo>
                <a:lnTo>
                  <a:pt x="8889492" y="6583680"/>
                </a:lnTo>
                <a:lnTo>
                  <a:pt x="8889492" y="6592824"/>
                </a:lnTo>
                <a:close/>
              </a:path>
            </a:pathLst>
          </a:custGeom>
          <a:solidFill>
            <a:srgbClr val="CFC6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142488" y="1301496"/>
            <a:ext cx="4379976" cy="3154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308592" y="1967006"/>
            <a:ext cx="8029575" cy="3317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6385" marR="351790" indent="-273685">
              <a:lnSpc>
                <a:spcPct val="100000"/>
              </a:lnSpc>
              <a:spcBef>
                <a:spcPts val="100"/>
              </a:spcBef>
              <a:buClr>
                <a:srgbClr val="ACC1C8"/>
              </a:buClr>
              <a:buChar char="•"/>
              <a:tabLst>
                <a:tab pos="286385" algn="l"/>
                <a:tab pos="287020" algn="l"/>
                <a:tab pos="4032885" algn="l"/>
              </a:tabLst>
            </a:pPr>
            <a:r>
              <a:rPr sz="2400" spc="-60" dirty="0">
                <a:solidFill>
                  <a:srgbClr val="DFE6CF"/>
                </a:solidFill>
                <a:latin typeface="Times New Roman"/>
                <a:cs typeface="Times New Roman"/>
              </a:rPr>
              <a:t>New </a:t>
            </a:r>
            <a:r>
              <a:rPr sz="2400" spc="-175" dirty="0">
                <a:solidFill>
                  <a:srgbClr val="DFE6CF"/>
                </a:solidFill>
                <a:latin typeface="Times New Roman"/>
                <a:cs typeface="Times New Roman"/>
              </a:rPr>
              <a:t>York</a:t>
            </a:r>
            <a:r>
              <a:rPr sz="2400" spc="215" dirty="0">
                <a:solidFill>
                  <a:srgbClr val="DFE6CF"/>
                </a:solidFill>
                <a:latin typeface="Times New Roman"/>
                <a:cs typeface="Times New Roman"/>
              </a:rPr>
              <a:t> </a:t>
            </a:r>
            <a:r>
              <a:rPr sz="2400" spc="-75" dirty="0">
                <a:solidFill>
                  <a:srgbClr val="DFE6CF"/>
                </a:solidFill>
                <a:latin typeface="Times New Roman"/>
                <a:cs typeface="Times New Roman"/>
              </a:rPr>
              <a:t>city</a:t>
            </a:r>
            <a:r>
              <a:rPr sz="2400" spc="70" dirty="0">
                <a:solidFill>
                  <a:srgbClr val="DFE6CF"/>
                </a:solidFill>
                <a:latin typeface="Times New Roman"/>
                <a:cs typeface="Times New Roman"/>
              </a:rPr>
              <a:t> </a:t>
            </a:r>
            <a:r>
              <a:rPr sz="2400" spc="-20" dirty="0">
                <a:solidFill>
                  <a:srgbClr val="DFE6CF"/>
                </a:solidFill>
                <a:latin typeface="Times New Roman"/>
                <a:cs typeface="Times New Roman"/>
              </a:rPr>
              <a:t>neighbourhood	</a:t>
            </a:r>
            <a:r>
              <a:rPr sz="2400" spc="-10" dirty="0">
                <a:solidFill>
                  <a:srgbClr val="DFE6CF"/>
                </a:solidFill>
                <a:latin typeface="Times New Roman"/>
                <a:cs typeface="Times New Roman"/>
              </a:rPr>
              <a:t>has </a:t>
            </a:r>
            <a:r>
              <a:rPr sz="2400" spc="254" dirty="0">
                <a:solidFill>
                  <a:srgbClr val="DFE6CF"/>
                </a:solidFill>
                <a:latin typeface="Times New Roman"/>
                <a:cs typeface="Times New Roman"/>
              </a:rPr>
              <a:t>a </a:t>
            </a:r>
            <a:r>
              <a:rPr sz="2400" spc="10" dirty="0">
                <a:solidFill>
                  <a:srgbClr val="DFE6CF"/>
                </a:solidFill>
                <a:latin typeface="Times New Roman"/>
                <a:cs typeface="Times New Roman"/>
              </a:rPr>
              <a:t>total </a:t>
            </a:r>
            <a:r>
              <a:rPr sz="2400" dirty="0">
                <a:solidFill>
                  <a:srgbClr val="DFE6CF"/>
                </a:solidFill>
                <a:latin typeface="Times New Roman"/>
                <a:cs typeface="Times New Roman"/>
              </a:rPr>
              <a:t>of </a:t>
            </a:r>
            <a:r>
              <a:rPr sz="2400" spc="120" dirty="0">
                <a:solidFill>
                  <a:srgbClr val="DFE6CF"/>
                </a:solidFill>
                <a:latin typeface="Times New Roman"/>
                <a:cs typeface="Times New Roman"/>
              </a:rPr>
              <a:t>5 </a:t>
            </a:r>
            <a:r>
              <a:rPr sz="2400" spc="-30" dirty="0">
                <a:solidFill>
                  <a:srgbClr val="DFE6CF"/>
                </a:solidFill>
                <a:latin typeface="Times New Roman"/>
                <a:cs typeface="Times New Roman"/>
              </a:rPr>
              <a:t>boroughs </a:t>
            </a:r>
            <a:r>
              <a:rPr sz="2400" spc="75" dirty="0">
                <a:solidFill>
                  <a:srgbClr val="DFE6CF"/>
                </a:solidFill>
                <a:latin typeface="Times New Roman"/>
                <a:cs typeface="Times New Roman"/>
              </a:rPr>
              <a:t>and  </a:t>
            </a:r>
            <a:r>
              <a:rPr sz="2400" spc="114" dirty="0">
                <a:solidFill>
                  <a:srgbClr val="DFE6CF"/>
                </a:solidFill>
                <a:latin typeface="Times New Roman"/>
                <a:cs typeface="Times New Roman"/>
              </a:rPr>
              <a:t>306</a:t>
            </a:r>
            <a:r>
              <a:rPr sz="2400" spc="60" dirty="0">
                <a:solidFill>
                  <a:srgbClr val="DFE6CF"/>
                </a:solidFill>
                <a:latin typeface="Times New Roman"/>
                <a:cs typeface="Times New Roman"/>
              </a:rPr>
              <a:t> </a:t>
            </a:r>
            <a:r>
              <a:rPr sz="2400" spc="-20" dirty="0">
                <a:solidFill>
                  <a:srgbClr val="DFE6CF"/>
                </a:solidFill>
                <a:latin typeface="Times New Roman"/>
                <a:cs typeface="Times New Roman"/>
              </a:rPr>
              <a:t>neighborhoods</a:t>
            </a:r>
            <a:endParaRPr sz="2400">
              <a:latin typeface="Times New Roman"/>
              <a:cs typeface="Times New Roman"/>
            </a:endParaRPr>
          </a:p>
          <a:p>
            <a:pPr marL="286385" indent="-273685">
              <a:lnSpc>
                <a:spcPct val="100000"/>
              </a:lnSpc>
              <a:spcBef>
                <a:spcPts val="575"/>
              </a:spcBef>
              <a:buClr>
                <a:srgbClr val="ACC1C8"/>
              </a:buClr>
              <a:buChar char="•"/>
              <a:tabLst>
                <a:tab pos="286385" algn="l"/>
                <a:tab pos="287020" algn="l"/>
              </a:tabLst>
            </a:pPr>
            <a:r>
              <a:rPr sz="2400" spc="-365" dirty="0">
                <a:solidFill>
                  <a:srgbClr val="DFE6CF"/>
                </a:solidFill>
                <a:latin typeface="Times New Roman"/>
                <a:cs typeface="Times New Roman"/>
              </a:rPr>
              <a:t>PART </a:t>
            </a:r>
            <a:r>
              <a:rPr sz="2400" spc="120" dirty="0">
                <a:solidFill>
                  <a:srgbClr val="DFE6CF"/>
                </a:solidFill>
                <a:latin typeface="Times New Roman"/>
                <a:cs typeface="Times New Roman"/>
              </a:rPr>
              <a:t>1 </a:t>
            </a:r>
            <a:r>
              <a:rPr sz="2400" dirty="0">
                <a:solidFill>
                  <a:srgbClr val="DFE6CF"/>
                </a:solidFill>
                <a:latin typeface="Times New Roman"/>
                <a:cs typeface="Times New Roman"/>
              </a:rPr>
              <a:t>- </a:t>
            </a:r>
            <a:r>
              <a:rPr sz="2400" spc="-65" dirty="0">
                <a:solidFill>
                  <a:srgbClr val="DFE6CF"/>
                </a:solidFill>
                <a:latin typeface="Times New Roman"/>
                <a:cs typeface="Times New Roman"/>
              </a:rPr>
              <a:t>Clustering </a:t>
            </a:r>
            <a:r>
              <a:rPr sz="2400" dirty="0">
                <a:solidFill>
                  <a:srgbClr val="DFE6CF"/>
                </a:solidFill>
                <a:latin typeface="Times New Roman"/>
                <a:cs typeface="Times New Roman"/>
              </a:rPr>
              <a:t>of </a:t>
            </a:r>
            <a:r>
              <a:rPr sz="2400" spc="-5" dirty="0">
                <a:solidFill>
                  <a:srgbClr val="DFE6CF"/>
                </a:solidFill>
                <a:latin typeface="Times New Roman"/>
                <a:cs typeface="Times New Roman"/>
              </a:rPr>
              <a:t>Manhattan </a:t>
            </a:r>
            <a:r>
              <a:rPr sz="2400" spc="65" dirty="0">
                <a:solidFill>
                  <a:srgbClr val="DFE6CF"/>
                </a:solidFill>
                <a:latin typeface="Times New Roman"/>
                <a:cs typeface="Times New Roman"/>
              </a:rPr>
              <a:t>and</a:t>
            </a:r>
            <a:r>
              <a:rPr sz="2400" spc="385" dirty="0">
                <a:solidFill>
                  <a:srgbClr val="DFE6CF"/>
                </a:solidFill>
                <a:latin typeface="Times New Roman"/>
                <a:cs typeface="Times New Roman"/>
              </a:rPr>
              <a:t> </a:t>
            </a:r>
            <a:r>
              <a:rPr sz="2400" spc="-110" dirty="0">
                <a:solidFill>
                  <a:srgbClr val="DFE6CF"/>
                </a:solidFill>
                <a:latin typeface="Times New Roman"/>
                <a:cs typeface="Times New Roman"/>
              </a:rPr>
              <a:t>Brooklyn</a:t>
            </a:r>
            <a:endParaRPr sz="2400">
              <a:latin typeface="Times New Roman"/>
              <a:cs typeface="Times New Roman"/>
            </a:endParaRPr>
          </a:p>
          <a:p>
            <a:pPr marL="286385" indent="-273685">
              <a:lnSpc>
                <a:spcPct val="100000"/>
              </a:lnSpc>
              <a:spcBef>
                <a:spcPts val="575"/>
              </a:spcBef>
              <a:buClr>
                <a:srgbClr val="ACC1C8"/>
              </a:buClr>
              <a:buChar char="•"/>
              <a:tabLst>
                <a:tab pos="286385" algn="l"/>
                <a:tab pos="287020" algn="l"/>
              </a:tabLst>
            </a:pPr>
            <a:r>
              <a:rPr sz="2400" spc="-365" dirty="0">
                <a:solidFill>
                  <a:srgbClr val="DFE6CF"/>
                </a:solidFill>
                <a:latin typeface="Times New Roman"/>
                <a:cs typeface="Times New Roman"/>
              </a:rPr>
              <a:t>PART </a:t>
            </a:r>
            <a:r>
              <a:rPr sz="2400" spc="120" dirty="0">
                <a:solidFill>
                  <a:srgbClr val="DFE6CF"/>
                </a:solidFill>
                <a:latin typeface="Times New Roman"/>
                <a:cs typeface="Times New Roman"/>
              </a:rPr>
              <a:t>2 </a:t>
            </a:r>
            <a:r>
              <a:rPr sz="2400" dirty="0">
                <a:solidFill>
                  <a:srgbClr val="DFE6CF"/>
                </a:solidFill>
                <a:latin typeface="Times New Roman"/>
                <a:cs typeface="Times New Roman"/>
              </a:rPr>
              <a:t>- </a:t>
            </a:r>
            <a:r>
              <a:rPr sz="2400" spc="-65" dirty="0">
                <a:solidFill>
                  <a:srgbClr val="DFE6CF"/>
                </a:solidFill>
                <a:latin typeface="Times New Roman"/>
                <a:cs typeface="Times New Roman"/>
              </a:rPr>
              <a:t>Clustering </a:t>
            </a:r>
            <a:r>
              <a:rPr sz="2400" dirty="0">
                <a:solidFill>
                  <a:srgbClr val="DFE6CF"/>
                </a:solidFill>
                <a:latin typeface="Times New Roman"/>
                <a:cs typeface="Times New Roman"/>
              </a:rPr>
              <a:t>of </a:t>
            </a:r>
            <a:r>
              <a:rPr sz="2400" spc="-114" dirty="0">
                <a:solidFill>
                  <a:srgbClr val="DFE6CF"/>
                </a:solidFill>
                <a:latin typeface="Times New Roman"/>
                <a:cs typeface="Times New Roman"/>
              </a:rPr>
              <a:t>Bronx, </a:t>
            </a:r>
            <a:r>
              <a:rPr sz="2400" spc="-10" dirty="0">
                <a:solidFill>
                  <a:srgbClr val="DFE6CF"/>
                </a:solidFill>
                <a:latin typeface="Times New Roman"/>
                <a:cs typeface="Times New Roman"/>
              </a:rPr>
              <a:t>Queens </a:t>
            </a:r>
            <a:r>
              <a:rPr sz="2400" spc="75" dirty="0">
                <a:solidFill>
                  <a:srgbClr val="DFE6CF"/>
                </a:solidFill>
                <a:latin typeface="Times New Roman"/>
                <a:cs typeface="Times New Roman"/>
              </a:rPr>
              <a:t>and </a:t>
            </a:r>
            <a:r>
              <a:rPr sz="2400" spc="10" dirty="0">
                <a:solidFill>
                  <a:srgbClr val="DFE6CF"/>
                </a:solidFill>
                <a:latin typeface="Times New Roman"/>
                <a:cs typeface="Times New Roman"/>
              </a:rPr>
              <a:t>Staten</a:t>
            </a:r>
            <a:r>
              <a:rPr sz="2400" spc="20" dirty="0">
                <a:solidFill>
                  <a:srgbClr val="DFE6CF"/>
                </a:solidFill>
                <a:latin typeface="Times New Roman"/>
                <a:cs typeface="Times New Roman"/>
              </a:rPr>
              <a:t> </a:t>
            </a:r>
            <a:r>
              <a:rPr sz="2400" spc="-60" dirty="0">
                <a:solidFill>
                  <a:srgbClr val="DFE6CF"/>
                </a:solidFill>
                <a:latin typeface="Times New Roman"/>
                <a:cs typeface="Times New Roman"/>
              </a:rPr>
              <a:t>Island.</a:t>
            </a:r>
            <a:endParaRPr sz="2400">
              <a:latin typeface="Times New Roman"/>
              <a:cs typeface="Times New Roman"/>
            </a:endParaRPr>
          </a:p>
          <a:p>
            <a:pPr marL="286385" marR="485140" indent="-273685">
              <a:lnSpc>
                <a:spcPct val="100000"/>
              </a:lnSpc>
              <a:spcBef>
                <a:spcPts val="575"/>
              </a:spcBef>
              <a:buClr>
                <a:srgbClr val="ACC1C8"/>
              </a:buClr>
              <a:buChar char="•"/>
              <a:tabLst>
                <a:tab pos="286385" algn="l"/>
                <a:tab pos="287020" algn="l"/>
              </a:tabLst>
            </a:pPr>
            <a:r>
              <a:rPr sz="2400" spc="-45" dirty="0">
                <a:solidFill>
                  <a:srgbClr val="DFE6CF"/>
                </a:solidFill>
                <a:latin typeface="Times New Roman"/>
                <a:cs typeface="Times New Roman"/>
              </a:rPr>
              <a:t>Only </a:t>
            </a:r>
            <a:r>
              <a:rPr sz="2400" spc="10" dirty="0">
                <a:solidFill>
                  <a:srgbClr val="DFE6CF"/>
                </a:solidFill>
                <a:latin typeface="Times New Roman"/>
                <a:cs typeface="Times New Roman"/>
              </a:rPr>
              <a:t>restaurant </a:t>
            </a:r>
            <a:r>
              <a:rPr sz="2400" spc="150" dirty="0">
                <a:solidFill>
                  <a:srgbClr val="DFE6CF"/>
                </a:solidFill>
                <a:latin typeface="Times New Roman"/>
                <a:cs typeface="Times New Roman"/>
              </a:rPr>
              <a:t>data </a:t>
            </a:r>
            <a:r>
              <a:rPr sz="2400" spc="-140" dirty="0">
                <a:solidFill>
                  <a:srgbClr val="DFE6CF"/>
                </a:solidFill>
                <a:latin typeface="Times New Roman"/>
                <a:cs typeface="Times New Roman"/>
              </a:rPr>
              <a:t>is </a:t>
            </a:r>
            <a:r>
              <a:rPr sz="2400" spc="10" dirty="0">
                <a:solidFill>
                  <a:srgbClr val="DFE6CF"/>
                </a:solidFill>
                <a:latin typeface="Times New Roman"/>
                <a:cs typeface="Times New Roman"/>
              </a:rPr>
              <a:t>filtered </a:t>
            </a:r>
            <a:r>
              <a:rPr sz="2400" spc="-80" dirty="0">
                <a:solidFill>
                  <a:srgbClr val="DFE6CF"/>
                </a:solidFill>
                <a:latin typeface="Times New Roman"/>
                <a:cs typeface="Times New Roman"/>
              </a:rPr>
              <a:t>from </a:t>
            </a:r>
            <a:r>
              <a:rPr sz="2400" spc="-35" dirty="0">
                <a:solidFill>
                  <a:srgbClr val="DFE6CF"/>
                </a:solidFill>
                <a:latin typeface="Times New Roman"/>
                <a:cs typeface="Times New Roman"/>
              </a:rPr>
              <a:t>foursquare.com </a:t>
            </a:r>
            <a:r>
              <a:rPr sz="2400" spc="-60" dirty="0">
                <a:solidFill>
                  <a:srgbClr val="DFE6CF"/>
                </a:solidFill>
                <a:latin typeface="Times New Roman"/>
                <a:cs typeface="Times New Roman"/>
              </a:rPr>
              <a:t>venues  </a:t>
            </a:r>
            <a:r>
              <a:rPr sz="2400" spc="150" dirty="0">
                <a:solidFill>
                  <a:srgbClr val="DFE6CF"/>
                </a:solidFill>
                <a:latin typeface="Times New Roman"/>
                <a:cs typeface="Times New Roman"/>
              </a:rPr>
              <a:t>data </a:t>
            </a:r>
            <a:r>
              <a:rPr sz="2400" spc="75" dirty="0">
                <a:solidFill>
                  <a:srgbClr val="DFE6CF"/>
                </a:solidFill>
                <a:latin typeface="Times New Roman"/>
                <a:cs typeface="Times New Roman"/>
              </a:rPr>
              <a:t>and </a:t>
            </a:r>
            <a:r>
              <a:rPr sz="2400" spc="-45" dirty="0">
                <a:solidFill>
                  <a:srgbClr val="DFE6CF"/>
                </a:solidFill>
                <a:latin typeface="Times New Roman"/>
                <a:cs typeface="Times New Roman"/>
              </a:rPr>
              <a:t>utilized </a:t>
            </a:r>
            <a:r>
              <a:rPr sz="2400" spc="-15" dirty="0">
                <a:solidFill>
                  <a:srgbClr val="DFE6CF"/>
                </a:solidFill>
                <a:latin typeface="Times New Roman"/>
                <a:cs typeface="Times New Roman"/>
              </a:rPr>
              <a:t>for </a:t>
            </a:r>
            <a:r>
              <a:rPr sz="2400" spc="-114" dirty="0">
                <a:solidFill>
                  <a:srgbClr val="DFE6CF"/>
                </a:solidFill>
                <a:latin typeface="Times New Roman"/>
                <a:cs typeface="Times New Roman"/>
              </a:rPr>
              <a:t>this</a:t>
            </a:r>
            <a:r>
              <a:rPr sz="2400" spc="110" dirty="0">
                <a:solidFill>
                  <a:srgbClr val="DFE6CF"/>
                </a:solidFill>
                <a:latin typeface="Times New Roman"/>
                <a:cs typeface="Times New Roman"/>
              </a:rPr>
              <a:t> </a:t>
            </a:r>
            <a:r>
              <a:rPr sz="2400" spc="-25" dirty="0">
                <a:solidFill>
                  <a:srgbClr val="DFE6CF"/>
                </a:solidFill>
                <a:latin typeface="Times New Roman"/>
                <a:cs typeface="Times New Roman"/>
              </a:rPr>
              <a:t>project.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Clr>
                <a:srgbClr val="ACC1C8"/>
              </a:buClr>
              <a:buFont typeface="Times New Roman"/>
              <a:buChar char="•"/>
            </a:pPr>
            <a:endParaRPr sz="3500">
              <a:latin typeface="Times New Roman"/>
              <a:cs typeface="Times New Roman"/>
            </a:endParaRPr>
          </a:p>
          <a:p>
            <a:pPr marL="286385" indent="-273685">
              <a:lnSpc>
                <a:spcPct val="100000"/>
              </a:lnSpc>
              <a:buClr>
                <a:srgbClr val="ACC1C8"/>
              </a:buClr>
              <a:buChar char="•"/>
              <a:tabLst>
                <a:tab pos="286385" algn="l"/>
                <a:tab pos="287020" algn="l"/>
              </a:tabLst>
            </a:pPr>
            <a:r>
              <a:rPr sz="2400" spc="-210" dirty="0">
                <a:solidFill>
                  <a:srgbClr val="DFE6CF"/>
                </a:solidFill>
                <a:latin typeface="Times New Roman"/>
                <a:cs typeface="Times New Roman"/>
              </a:rPr>
              <a:t>This </a:t>
            </a:r>
            <a:r>
              <a:rPr sz="2400" spc="-140" dirty="0">
                <a:solidFill>
                  <a:srgbClr val="DFE6CF"/>
                </a:solidFill>
                <a:latin typeface="Times New Roman"/>
                <a:cs typeface="Times New Roman"/>
              </a:rPr>
              <a:t>is </a:t>
            </a:r>
            <a:r>
              <a:rPr sz="2400" spc="25" dirty="0">
                <a:solidFill>
                  <a:srgbClr val="DFE6CF"/>
                </a:solidFill>
                <a:latin typeface="Times New Roman"/>
                <a:cs typeface="Times New Roman"/>
              </a:rPr>
              <a:t>done </a:t>
            </a:r>
            <a:r>
              <a:rPr sz="2400" spc="30" dirty="0">
                <a:solidFill>
                  <a:srgbClr val="DFE6CF"/>
                </a:solidFill>
                <a:latin typeface="Times New Roman"/>
                <a:cs typeface="Times New Roman"/>
              </a:rPr>
              <a:t>because </a:t>
            </a:r>
            <a:r>
              <a:rPr sz="2400" dirty="0">
                <a:solidFill>
                  <a:srgbClr val="DFE6CF"/>
                </a:solidFill>
                <a:latin typeface="Times New Roman"/>
                <a:cs typeface="Times New Roman"/>
              </a:rPr>
              <a:t>of </a:t>
            </a:r>
            <a:r>
              <a:rPr sz="2400" spc="-15" dirty="0">
                <a:solidFill>
                  <a:srgbClr val="DFE6CF"/>
                </a:solidFill>
                <a:latin typeface="Times New Roman"/>
                <a:cs typeface="Times New Roman"/>
              </a:rPr>
              <a:t>the </a:t>
            </a:r>
            <a:r>
              <a:rPr sz="2400" spc="-80" dirty="0">
                <a:solidFill>
                  <a:srgbClr val="DFE6CF"/>
                </a:solidFill>
                <a:latin typeface="Times New Roman"/>
                <a:cs typeface="Times New Roman"/>
              </a:rPr>
              <a:t>following </a:t>
            </a:r>
            <a:r>
              <a:rPr sz="2400" spc="-25" dirty="0">
                <a:solidFill>
                  <a:srgbClr val="DFE6CF"/>
                </a:solidFill>
                <a:latin typeface="Times New Roman"/>
                <a:cs typeface="Times New Roman"/>
              </a:rPr>
              <a:t>Exploratory </a:t>
            </a:r>
            <a:r>
              <a:rPr sz="2400" spc="155" dirty="0">
                <a:solidFill>
                  <a:srgbClr val="DFE6CF"/>
                </a:solidFill>
                <a:latin typeface="Times New Roman"/>
                <a:cs typeface="Times New Roman"/>
              </a:rPr>
              <a:t>data</a:t>
            </a:r>
            <a:r>
              <a:rPr sz="2400" spc="175" dirty="0">
                <a:solidFill>
                  <a:srgbClr val="DFE6CF"/>
                </a:solidFill>
                <a:latin typeface="Times New Roman"/>
                <a:cs typeface="Times New Roman"/>
              </a:rPr>
              <a:t> </a:t>
            </a:r>
            <a:r>
              <a:rPr sz="2400" spc="-35" dirty="0">
                <a:solidFill>
                  <a:srgbClr val="DFE6CF"/>
                </a:solidFill>
                <a:latin typeface="Times New Roman"/>
                <a:cs typeface="Times New Roman"/>
              </a:rPr>
              <a:t>analysis.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406140" y="1301496"/>
            <a:ext cx="3217164" cy="3154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765035" y="1473708"/>
            <a:ext cx="141732" cy="716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091172" y="1321308"/>
            <a:ext cx="104139" cy="285115"/>
          </a:xfrm>
          <a:custGeom>
            <a:avLst/>
            <a:gdLst/>
            <a:ahLst/>
            <a:cxnLst/>
            <a:rect l="l" t="t" r="r" b="b"/>
            <a:pathLst>
              <a:path w="104140" h="285115">
                <a:moveTo>
                  <a:pt x="103632" y="284988"/>
                </a:moveTo>
                <a:lnTo>
                  <a:pt x="41148" y="284988"/>
                </a:lnTo>
                <a:lnTo>
                  <a:pt x="41148" y="51816"/>
                </a:lnTo>
                <a:lnTo>
                  <a:pt x="0" y="51816"/>
                </a:lnTo>
                <a:lnTo>
                  <a:pt x="10668" y="0"/>
                </a:lnTo>
                <a:lnTo>
                  <a:pt x="103632" y="0"/>
                </a:lnTo>
                <a:lnTo>
                  <a:pt x="103632" y="284988"/>
                </a:lnTo>
                <a:close/>
              </a:path>
            </a:pathLst>
          </a:custGeom>
          <a:solidFill>
            <a:srgbClr val="FDFDF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083552" y="1315212"/>
            <a:ext cx="117475" cy="297180"/>
          </a:xfrm>
          <a:custGeom>
            <a:avLst/>
            <a:gdLst/>
            <a:ahLst/>
            <a:cxnLst/>
            <a:rect l="l" t="t" r="r" b="b"/>
            <a:pathLst>
              <a:path w="117475" h="297180">
                <a:moveTo>
                  <a:pt x="41148" y="65532"/>
                </a:moveTo>
                <a:lnTo>
                  <a:pt x="4572" y="65532"/>
                </a:lnTo>
                <a:lnTo>
                  <a:pt x="0" y="60960"/>
                </a:lnTo>
                <a:lnTo>
                  <a:pt x="0" y="56388"/>
                </a:lnTo>
                <a:lnTo>
                  <a:pt x="10668" y="4572"/>
                </a:lnTo>
                <a:lnTo>
                  <a:pt x="12192" y="1524"/>
                </a:lnTo>
                <a:lnTo>
                  <a:pt x="15240" y="0"/>
                </a:lnTo>
                <a:lnTo>
                  <a:pt x="114300" y="0"/>
                </a:lnTo>
                <a:lnTo>
                  <a:pt x="117348" y="3048"/>
                </a:lnTo>
                <a:lnTo>
                  <a:pt x="117348" y="6096"/>
                </a:lnTo>
                <a:lnTo>
                  <a:pt x="103632" y="6096"/>
                </a:lnTo>
                <a:lnTo>
                  <a:pt x="103632" y="7620"/>
                </a:lnTo>
                <a:lnTo>
                  <a:pt x="24384" y="7620"/>
                </a:lnTo>
                <a:lnTo>
                  <a:pt x="18288" y="13716"/>
                </a:lnTo>
                <a:lnTo>
                  <a:pt x="23128" y="13716"/>
                </a:lnTo>
                <a:lnTo>
                  <a:pt x="15284" y="51816"/>
                </a:lnTo>
                <a:lnTo>
                  <a:pt x="7620" y="51816"/>
                </a:lnTo>
                <a:lnTo>
                  <a:pt x="13716" y="59436"/>
                </a:lnTo>
                <a:lnTo>
                  <a:pt x="41148" y="59436"/>
                </a:lnTo>
                <a:lnTo>
                  <a:pt x="41148" y="65532"/>
                </a:lnTo>
                <a:close/>
              </a:path>
              <a:path w="117475" h="297180">
                <a:moveTo>
                  <a:pt x="103632" y="291084"/>
                </a:moveTo>
                <a:lnTo>
                  <a:pt x="103632" y="6096"/>
                </a:lnTo>
                <a:lnTo>
                  <a:pt x="111252" y="13716"/>
                </a:lnTo>
                <a:lnTo>
                  <a:pt x="117348" y="13716"/>
                </a:lnTo>
                <a:lnTo>
                  <a:pt x="117348" y="283464"/>
                </a:lnTo>
                <a:lnTo>
                  <a:pt x="111252" y="283464"/>
                </a:lnTo>
                <a:lnTo>
                  <a:pt x="103632" y="291084"/>
                </a:lnTo>
                <a:close/>
              </a:path>
              <a:path w="117475" h="297180">
                <a:moveTo>
                  <a:pt x="117348" y="13716"/>
                </a:moveTo>
                <a:lnTo>
                  <a:pt x="111252" y="13716"/>
                </a:lnTo>
                <a:lnTo>
                  <a:pt x="103632" y="6096"/>
                </a:lnTo>
                <a:lnTo>
                  <a:pt x="117348" y="6096"/>
                </a:lnTo>
                <a:lnTo>
                  <a:pt x="117348" y="13716"/>
                </a:lnTo>
                <a:close/>
              </a:path>
              <a:path w="117475" h="297180">
                <a:moveTo>
                  <a:pt x="23128" y="13716"/>
                </a:moveTo>
                <a:lnTo>
                  <a:pt x="18288" y="13716"/>
                </a:lnTo>
                <a:lnTo>
                  <a:pt x="24384" y="7620"/>
                </a:lnTo>
                <a:lnTo>
                  <a:pt x="23128" y="13716"/>
                </a:lnTo>
                <a:close/>
              </a:path>
              <a:path w="117475" h="297180">
                <a:moveTo>
                  <a:pt x="103632" y="13716"/>
                </a:moveTo>
                <a:lnTo>
                  <a:pt x="23128" y="13716"/>
                </a:lnTo>
                <a:lnTo>
                  <a:pt x="24384" y="7620"/>
                </a:lnTo>
                <a:lnTo>
                  <a:pt x="103632" y="7620"/>
                </a:lnTo>
                <a:lnTo>
                  <a:pt x="103632" y="13716"/>
                </a:lnTo>
                <a:close/>
              </a:path>
              <a:path w="117475" h="297180">
                <a:moveTo>
                  <a:pt x="13716" y="59436"/>
                </a:moveTo>
                <a:lnTo>
                  <a:pt x="7620" y="51816"/>
                </a:lnTo>
                <a:lnTo>
                  <a:pt x="15284" y="51816"/>
                </a:lnTo>
                <a:lnTo>
                  <a:pt x="13716" y="59436"/>
                </a:lnTo>
                <a:close/>
              </a:path>
              <a:path w="117475" h="297180">
                <a:moveTo>
                  <a:pt x="41148" y="59436"/>
                </a:moveTo>
                <a:lnTo>
                  <a:pt x="13716" y="59436"/>
                </a:lnTo>
                <a:lnTo>
                  <a:pt x="15284" y="51816"/>
                </a:lnTo>
                <a:lnTo>
                  <a:pt x="51816" y="51816"/>
                </a:lnTo>
                <a:lnTo>
                  <a:pt x="54864" y="54864"/>
                </a:lnTo>
                <a:lnTo>
                  <a:pt x="54864" y="57912"/>
                </a:lnTo>
                <a:lnTo>
                  <a:pt x="41148" y="57912"/>
                </a:lnTo>
                <a:lnTo>
                  <a:pt x="41148" y="59436"/>
                </a:lnTo>
                <a:close/>
              </a:path>
              <a:path w="117475" h="297180">
                <a:moveTo>
                  <a:pt x="114300" y="297180"/>
                </a:moveTo>
                <a:lnTo>
                  <a:pt x="44196" y="297180"/>
                </a:lnTo>
                <a:lnTo>
                  <a:pt x="41148" y="294132"/>
                </a:lnTo>
                <a:lnTo>
                  <a:pt x="41148" y="57912"/>
                </a:lnTo>
                <a:lnTo>
                  <a:pt x="48768" y="65532"/>
                </a:lnTo>
                <a:lnTo>
                  <a:pt x="54864" y="65532"/>
                </a:lnTo>
                <a:lnTo>
                  <a:pt x="54864" y="283464"/>
                </a:lnTo>
                <a:lnTo>
                  <a:pt x="48768" y="283464"/>
                </a:lnTo>
                <a:lnTo>
                  <a:pt x="54864" y="291084"/>
                </a:lnTo>
                <a:lnTo>
                  <a:pt x="117348" y="291084"/>
                </a:lnTo>
                <a:lnTo>
                  <a:pt x="117348" y="294132"/>
                </a:lnTo>
                <a:lnTo>
                  <a:pt x="114300" y="297180"/>
                </a:lnTo>
                <a:close/>
              </a:path>
              <a:path w="117475" h="297180">
                <a:moveTo>
                  <a:pt x="54864" y="65532"/>
                </a:moveTo>
                <a:lnTo>
                  <a:pt x="48768" y="65532"/>
                </a:lnTo>
                <a:lnTo>
                  <a:pt x="41148" y="57912"/>
                </a:lnTo>
                <a:lnTo>
                  <a:pt x="54864" y="57912"/>
                </a:lnTo>
                <a:lnTo>
                  <a:pt x="54864" y="65532"/>
                </a:lnTo>
                <a:close/>
              </a:path>
              <a:path w="117475" h="297180">
                <a:moveTo>
                  <a:pt x="54864" y="291084"/>
                </a:moveTo>
                <a:lnTo>
                  <a:pt x="48768" y="283464"/>
                </a:lnTo>
                <a:lnTo>
                  <a:pt x="54864" y="283464"/>
                </a:lnTo>
                <a:lnTo>
                  <a:pt x="54864" y="291084"/>
                </a:lnTo>
                <a:close/>
              </a:path>
              <a:path w="117475" h="297180">
                <a:moveTo>
                  <a:pt x="103632" y="291084"/>
                </a:moveTo>
                <a:lnTo>
                  <a:pt x="54864" y="291084"/>
                </a:lnTo>
                <a:lnTo>
                  <a:pt x="54864" y="283464"/>
                </a:lnTo>
                <a:lnTo>
                  <a:pt x="103632" y="283464"/>
                </a:lnTo>
                <a:lnTo>
                  <a:pt x="103632" y="291084"/>
                </a:lnTo>
                <a:close/>
              </a:path>
              <a:path w="117475" h="297180">
                <a:moveTo>
                  <a:pt x="117348" y="291084"/>
                </a:moveTo>
                <a:lnTo>
                  <a:pt x="103632" y="291084"/>
                </a:lnTo>
                <a:lnTo>
                  <a:pt x="111252" y="283464"/>
                </a:lnTo>
                <a:lnTo>
                  <a:pt x="117348" y="283464"/>
                </a:lnTo>
                <a:lnTo>
                  <a:pt x="117348" y="291084"/>
                </a:lnTo>
                <a:close/>
              </a:path>
            </a:pathLst>
          </a:custGeom>
          <a:solidFill>
            <a:srgbClr val="384F5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310170" y="1912141"/>
            <a:ext cx="3560445" cy="4293235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L="12700" marR="147320">
              <a:lnSpc>
                <a:spcPct val="80000"/>
              </a:lnSpc>
              <a:spcBef>
                <a:spcPts val="585"/>
              </a:spcBef>
            </a:pPr>
            <a:r>
              <a:rPr sz="2000" spc="40" dirty="0">
                <a:solidFill>
                  <a:srgbClr val="DFE6CF"/>
                </a:solidFill>
                <a:latin typeface="Times New Roman"/>
                <a:cs typeface="Times New Roman"/>
              </a:rPr>
              <a:t>Data </a:t>
            </a:r>
            <a:r>
              <a:rPr sz="2000" spc="20" dirty="0">
                <a:solidFill>
                  <a:srgbClr val="DFE6CF"/>
                </a:solidFill>
                <a:latin typeface="Times New Roman"/>
                <a:cs typeface="Times New Roman"/>
              </a:rPr>
              <a:t>1- </a:t>
            </a:r>
            <a:r>
              <a:rPr sz="2000" spc="35" dirty="0">
                <a:solidFill>
                  <a:srgbClr val="DFE6CF"/>
                </a:solidFill>
                <a:latin typeface="Times New Roman"/>
                <a:cs typeface="Times New Roman"/>
              </a:rPr>
              <a:t>New </a:t>
            </a:r>
            <a:r>
              <a:rPr sz="2000" spc="10" dirty="0">
                <a:solidFill>
                  <a:srgbClr val="DFE6CF"/>
                </a:solidFill>
                <a:latin typeface="Times New Roman"/>
                <a:cs typeface="Times New Roman"/>
              </a:rPr>
              <a:t>york </a:t>
            </a:r>
            <a:r>
              <a:rPr sz="2000" spc="-30" dirty="0">
                <a:solidFill>
                  <a:srgbClr val="DFE6CF"/>
                </a:solidFill>
                <a:latin typeface="Times New Roman"/>
                <a:cs typeface="Times New Roman"/>
              </a:rPr>
              <a:t>city  </a:t>
            </a:r>
            <a:r>
              <a:rPr sz="2000" spc="30" dirty="0">
                <a:solidFill>
                  <a:srgbClr val="DFE6CF"/>
                </a:solidFill>
                <a:latin typeface="Times New Roman"/>
                <a:cs typeface="Times New Roman"/>
              </a:rPr>
              <a:t>Geographical </a:t>
            </a:r>
            <a:r>
              <a:rPr sz="2000" spc="25" dirty="0">
                <a:solidFill>
                  <a:srgbClr val="DFE6CF"/>
                </a:solidFill>
                <a:latin typeface="Times New Roman"/>
                <a:cs typeface="Times New Roman"/>
              </a:rPr>
              <a:t>Coordinates</a:t>
            </a:r>
            <a:r>
              <a:rPr sz="2000" spc="40" dirty="0">
                <a:solidFill>
                  <a:srgbClr val="DFE6CF"/>
                </a:solidFill>
                <a:latin typeface="Times New Roman"/>
                <a:cs typeface="Times New Roman"/>
              </a:rPr>
              <a:t> </a:t>
            </a:r>
            <a:r>
              <a:rPr sz="2000" spc="30" dirty="0">
                <a:solidFill>
                  <a:srgbClr val="DFE6CF"/>
                </a:solidFill>
                <a:latin typeface="Times New Roman"/>
                <a:cs typeface="Times New Roman"/>
              </a:rPr>
              <a:t>Data.</a:t>
            </a:r>
            <a:endParaRPr sz="2000">
              <a:latin typeface="Times New Roman"/>
              <a:cs typeface="Times New Roman"/>
            </a:endParaRPr>
          </a:p>
          <a:p>
            <a:pPr marL="286385" marR="445134" indent="-273685">
              <a:lnSpc>
                <a:spcPct val="80000"/>
              </a:lnSpc>
              <a:spcBef>
                <a:spcPts val="480"/>
              </a:spcBef>
              <a:buClr>
                <a:srgbClr val="ACC1C8"/>
              </a:buClr>
              <a:buChar char="•"/>
              <a:tabLst>
                <a:tab pos="286385" algn="l"/>
                <a:tab pos="287020" algn="l"/>
                <a:tab pos="1068070" algn="l"/>
              </a:tabLst>
            </a:pPr>
            <a:r>
              <a:rPr sz="2000" spc="-35" dirty="0">
                <a:solidFill>
                  <a:srgbClr val="DFE6CF"/>
                </a:solidFill>
                <a:latin typeface="Times New Roman"/>
                <a:cs typeface="Times New Roman"/>
              </a:rPr>
              <a:t>Load </a:t>
            </a:r>
            <a:r>
              <a:rPr sz="2000" spc="-15" dirty="0">
                <a:solidFill>
                  <a:srgbClr val="DFE6CF"/>
                </a:solidFill>
                <a:latin typeface="Times New Roman"/>
                <a:cs typeface="Times New Roman"/>
              </a:rPr>
              <a:t>the </a:t>
            </a:r>
            <a:r>
              <a:rPr sz="2000" spc="125" dirty="0">
                <a:solidFill>
                  <a:srgbClr val="DFE6CF"/>
                </a:solidFill>
                <a:latin typeface="Times New Roman"/>
                <a:cs typeface="Times New Roman"/>
              </a:rPr>
              <a:t>data </a:t>
            </a:r>
            <a:r>
              <a:rPr sz="2000" spc="65" dirty="0">
                <a:solidFill>
                  <a:srgbClr val="DFE6CF"/>
                </a:solidFill>
                <a:latin typeface="Times New Roman"/>
                <a:cs typeface="Times New Roman"/>
              </a:rPr>
              <a:t>and </a:t>
            </a:r>
            <a:r>
              <a:rPr sz="2000" spc="20" dirty="0">
                <a:solidFill>
                  <a:srgbClr val="DFE6CF"/>
                </a:solidFill>
                <a:latin typeface="Times New Roman"/>
                <a:cs typeface="Times New Roman"/>
              </a:rPr>
              <a:t>explore  </a:t>
            </a:r>
            <a:r>
              <a:rPr sz="2000" spc="95" dirty="0">
                <a:solidFill>
                  <a:srgbClr val="DFE6CF"/>
                </a:solidFill>
                <a:latin typeface="Times New Roman"/>
                <a:cs typeface="Times New Roman"/>
              </a:rPr>
              <a:t>d</a:t>
            </a:r>
            <a:r>
              <a:rPr sz="2000" spc="210" dirty="0">
                <a:solidFill>
                  <a:srgbClr val="DFE6CF"/>
                </a:solidFill>
                <a:latin typeface="Times New Roman"/>
                <a:cs typeface="Times New Roman"/>
              </a:rPr>
              <a:t>a</a:t>
            </a:r>
            <a:r>
              <a:rPr sz="2000" spc="-15" dirty="0">
                <a:solidFill>
                  <a:srgbClr val="DFE6CF"/>
                </a:solidFill>
                <a:latin typeface="Times New Roman"/>
                <a:cs typeface="Times New Roman"/>
              </a:rPr>
              <a:t>t</a:t>
            </a:r>
            <a:r>
              <a:rPr sz="2000" spc="215" dirty="0">
                <a:solidFill>
                  <a:srgbClr val="DFE6CF"/>
                </a:solidFill>
                <a:latin typeface="Times New Roman"/>
                <a:cs typeface="Times New Roman"/>
              </a:rPr>
              <a:t>a</a:t>
            </a:r>
            <a:r>
              <a:rPr sz="2000" spc="35" dirty="0">
                <a:solidFill>
                  <a:srgbClr val="DFE6C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DFE6CF"/>
                </a:solidFill>
                <a:latin typeface="Times New Roman"/>
                <a:cs typeface="Times New Roman"/>
              </a:rPr>
              <a:t>-	</a:t>
            </a:r>
            <a:r>
              <a:rPr sz="2000" spc="60" dirty="0">
                <a:solidFill>
                  <a:srgbClr val="DFE6CF"/>
                </a:solidFill>
                <a:latin typeface="Times New Roman"/>
                <a:cs typeface="Times New Roman"/>
              </a:rPr>
              <a:t>n</a:t>
            </a:r>
            <a:r>
              <a:rPr sz="2000" spc="30" dirty="0">
                <a:solidFill>
                  <a:srgbClr val="DFE6CF"/>
                </a:solidFill>
                <a:latin typeface="Times New Roman"/>
                <a:cs typeface="Times New Roman"/>
              </a:rPr>
              <a:t>e</a:t>
            </a:r>
            <a:r>
              <a:rPr sz="2000" spc="135" dirty="0">
                <a:solidFill>
                  <a:srgbClr val="DFE6CF"/>
                </a:solidFill>
                <a:latin typeface="Times New Roman"/>
                <a:cs typeface="Times New Roman"/>
              </a:rPr>
              <a:t>w</a:t>
            </a:r>
            <a:r>
              <a:rPr sz="2000" spc="60" dirty="0">
                <a:solidFill>
                  <a:srgbClr val="DFE6CF"/>
                </a:solidFill>
                <a:latin typeface="Times New Roman"/>
                <a:cs typeface="Times New Roman"/>
              </a:rPr>
              <a:t>yo</a:t>
            </a:r>
            <a:r>
              <a:rPr sz="2000" spc="-30" dirty="0">
                <a:solidFill>
                  <a:srgbClr val="DFE6CF"/>
                </a:solidFill>
                <a:latin typeface="Times New Roman"/>
                <a:cs typeface="Times New Roman"/>
              </a:rPr>
              <a:t>r</a:t>
            </a:r>
            <a:r>
              <a:rPr sz="2000" spc="-45" dirty="0">
                <a:solidFill>
                  <a:srgbClr val="DFE6CF"/>
                </a:solidFill>
                <a:latin typeface="Times New Roman"/>
                <a:cs typeface="Times New Roman"/>
              </a:rPr>
              <a:t>k</a:t>
            </a:r>
            <a:r>
              <a:rPr sz="2000" dirty="0">
                <a:solidFill>
                  <a:srgbClr val="DFE6CF"/>
                </a:solidFill>
                <a:latin typeface="Times New Roman"/>
                <a:cs typeface="Times New Roman"/>
              </a:rPr>
              <a:t>_</a:t>
            </a:r>
            <a:r>
              <a:rPr sz="2000" spc="80" dirty="0">
                <a:solidFill>
                  <a:srgbClr val="DFE6CF"/>
                </a:solidFill>
                <a:latin typeface="Times New Roman"/>
                <a:cs typeface="Times New Roman"/>
              </a:rPr>
              <a:t>d</a:t>
            </a:r>
            <a:r>
              <a:rPr sz="2000" spc="190" dirty="0">
                <a:solidFill>
                  <a:srgbClr val="DFE6CF"/>
                </a:solidFill>
                <a:latin typeface="Times New Roman"/>
                <a:cs typeface="Times New Roman"/>
              </a:rPr>
              <a:t>a</a:t>
            </a:r>
            <a:r>
              <a:rPr sz="2000" spc="-40" dirty="0">
                <a:solidFill>
                  <a:srgbClr val="DFE6CF"/>
                </a:solidFill>
                <a:latin typeface="Times New Roman"/>
                <a:cs typeface="Times New Roman"/>
              </a:rPr>
              <a:t>t</a:t>
            </a:r>
            <a:r>
              <a:rPr sz="2000" spc="170" dirty="0">
                <a:solidFill>
                  <a:srgbClr val="DFE6CF"/>
                </a:solidFill>
                <a:latin typeface="Times New Roman"/>
                <a:cs typeface="Times New Roman"/>
              </a:rPr>
              <a:t>a</a:t>
            </a:r>
            <a:r>
              <a:rPr sz="2000" spc="-5" dirty="0">
                <a:solidFill>
                  <a:srgbClr val="DFE6CF"/>
                </a:solidFill>
                <a:latin typeface="Times New Roman"/>
                <a:cs typeface="Times New Roman"/>
              </a:rPr>
              <a:t>.</a:t>
            </a:r>
            <a:r>
              <a:rPr sz="2000" spc="-40" dirty="0">
                <a:solidFill>
                  <a:srgbClr val="DFE6CF"/>
                </a:solidFill>
                <a:latin typeface="Times New Roman"/>
                <a:cs typeface="Times New Roman"/>
              </a:rPr>
              <a:t>j</a:t>
            </a:r>
            <a:r>
              <a:rPr sz="2000" spc="80" dirty="0">
                <a:solidFill>
                  <a:srgbClr val="DFE6CF"/>
                </a:solidFill>
                <a:latin typeface="Times New Roman"/>
                <a:cs typeface="Times New Roman"/>
              </a:rPr>
              <a:t>s</a:t>
            </a:r>
            <a:r>
              <a:rPr sz="2000" spc="60" dirty="0">
                <a:solidFill>
                  <a:srgbClr val="DFE6CF"/>
                </a:solidFill>
                <a:latin typeface="Times New Roman"/>
                <a:cs typeface="Times New Roman"/>
              </a:rPr>
              <a:t>on</a:t>
            </a:r>
            <a:endParaRPr sz="2000">
              <a:latin typeface="Times New Roman"/>
              <a:cs typeface="Times New Roman"/>
            </a:endParaRPr>
          </a:p>
          <a:p>
            <a:pPr marL="286385" marR="330835" indent="-273685">
              <a:lnSpc>
                <a:spcPts val="1920"/>
              </a:lnSpc>
              <a:spcBef>
                <a:spcPts val="459"/>
              </a:spcBef>
              <a:buClr>
                <a:srgbClr val="ACC1C8"/>
              </a:buClr>
              <a:buChar char="•"/>
              <a:tabLst>
                <a:tab pos="286385" algn="l"/>
                <a:tab pos="287020" algn="l"/>
              </a:tabLst>
            </a:pPr>
            <a:r>
              <a:rPr sz="2000" spc="-80" dirty="0">
                <a:solidFill>
                  <a:srgbClr val="DFE6CF"/>
                </a:solidFill>
                <a:latin typeface="Times New Roman"/>
                <a:cs typeface="Times New Roman"/>
              </a:rPr>
              <a:t>Transform </a:t>
            </a:r>
            <a:r>
              <a:rPr sz="2000" spc="-15" dirty="0">
                <a:solidFill>
                  <a:srgbClr val="DFE6CF"/>
                </a:solidFill>
                <a:latin typeface="Times New Roman"/>
                <a:cs typeface="Times New Roman"/>
              </a:rPr>
              <a:t>the </a:t>
            </a:r>
            <a:r>
              <a:rPr sz="2000" spc="130" dirty="0">
                <a:solidFill>
                  <a:srgbClr val="DFE6CF"/>
                </a:solidFill>
                <a:latin typeface="Times New Roman"/>
                <a:cs typeface="Times New Roman"/>
              </a:rPr>
              <a:t>data </a:t>
            </a:r>
            <a:r>
              <a:rPr sz="2000" dirty="0">
                <a:solidFill>
                  <a:srgbClr val="DFE6CF"/>
                </a:solidFill>
                <a:latin typeface="Times New Roman"/>
                <a:cs typeface="Times New Roman"/>
              </a:rPr>
              <a:t>of </a:t>
            </a:r>
            <a:r>
              <a:rPr sz="2000" spc="15" dirty="0">
                <a:solidFill>
                  <a:srgbClr val="DFE6CF"/>
                </a:solidFill>
                <a:latin typeface="Times New Roman"/>
                <a:cs typeface="Times New Roman"/>
              </a:rPr>
              <a:t>nested  </a:t>
            </a:r>
            <a:r>
              <a:rPr sz="2000" spc="-40" dirty="0">
                <a:solidFill>
                  <a:srgbClr val="DFE6CF"/>
                </a:solidFill>
                <a:latin typeface="Times New Roman"/>
                <a:cs typeface="Times New Roman"/>
              </a:rPr>
              <a:t>python </a:t>
            </a:r>
            <a:r>
              <a:rPr sz="2000" spc="-25" dirty="0">
                <a:solidFill>
                  <a:srgbClr val="DFE6CF"/>
                </a:solidFill>
                <a:latin typeface="Times New Roman"/>
                <a:cs typeface="Times New Roman"/>
              </a:rPr>
              <a:t>dictionaries </a:t>
            </a:r>
            <a:r>
              <a:rPr sz="2000" spc="-65" dirty="0">
                <a:solidFill>
                  <a:srgbClr val="DFE6CF"/>
                </a:solidFill>
                <a:latin typeface="Times New Roman"/>
                <a:cs typeface="Times New Roman"/>
              </a:rPr>
              <a:t>into </a:t>
            </a:r>
            <a:r>
              <a:rPr sz="2000" spc="215" dirty="0">
                <a:solidFill>
                  <a:srgbClr val="DFE6CF"/>
                </a:solidFill>
                <a:latin typeface="Times New Roman"/>
                <a:cs typeface="Times New Roman"/>
              </a:rPr>
              <a:t>a  </a:t>
            </a:r>
            <a:r>
              <a:rPr sz="2000" spc="65" dirty="0">
                <a:solidFill>
                  <a:srgbClr val="DFE6CF"/>
                </a:solidFill>
                <a:latin typeface="Times New Roman"/>
                <a:cs typeface="Times New Roman"/>
              </a:rPr>
              <a:t>pandas</a:t>
            </a:r>
            <a:r>
              <a:rPr sz="2000" spc="25" dirty="0">
                <a:solidFill>
                  <a:srgbClr val="DFE6CF"/>
                </a:solidFill>
                <a:latin typeface="Times New Roman"/>
                <a:cs typeface="Times New Roman"/>
              </a:rPr>
              <a:t> </a:t>
            </a:r>
            <a:r>
              <a:rPr sz="2000" spc="50" dirty="0">
                <a:solidFill>
                  <a:srgbClr val="DFE6CF"/>
                </a:solidFill>
                <a:latin typeface="Times New Roman"/>
                <a:cs typeface="Times New Roman"/>
              </a:rPr>
              <a:t>dataframe.</a:t>
            </a:r>
            <a:endParaRPr sz="2000">
              <a:latin typeface="Times New Roman"/>
              <a:cs typeface="Times New Roman"/>
            </a:endParaRPr>
          </a:p>
          <a:p>
            <a:pPr marL="286385" marR="257175" indent="-273685">
              <a:lnSpc>
                <a:spcPts val="1920"/>
              </a:lnSpc>
              <a:spcBef>
                <a:spcPts val="480"/>
              </a:spcBef>
              <a:buClr>
                <a:srgbClr val="ACC1C8"/>
              </a:buClr>
              <a:buChar char="•"/>
              <a:tabLst>
                <a:tab pos="286385" algn="l"/>
                <a:tab pos="287020" algn="l"/>
              </a:tabLst>
            </a:pPr>
            <a:r>
              <a:rPr sz="2000" spc="25" dirty="0">
                <a:solidFill>
                  <a:srgbClr val="DFE6CF"/>
                </a:solidFill>
                <a:latin typeface="Times New Roman"/>
                <a:cs typeface="Times New Roman"/>
              </a:rPr>
              <a:t>Dataframe </a:t>
            </a:r>
            <a:r>
              <a:rPr sz="2000" spc="-50" dirty="0">
                <a:solidFill>
                  <a:srgbClr val="DFE6CF"/>
                </a:solidFill>
                <a:latin typeface="Times New Roman"/>
                <a:cs typeface="Times New Roman"/>
              </a:rPr>
              <a:t>contains </a:t>
            </a:r>
            <a:r>
              <a:rPr sz="2000" spc="-10" dirty="0">
                <a:solidFill>
                  <a:srgbClr val="DFE6CF"/>
                </a:solidFill>
                <a:latin typeface="Times New Roman"/>
                <a:cs typeface="Times New Roman"/>
              </a:rPr>
              <a:t>the  </a:t>
            </a:r>
            <a:r>
              <a:rPr sz="2000" spc="25" dirty="0">
                <a:solidFill>
                  <a:srgbClr val="DFE6CF"/>
                </a:solidFill>
                <a:latin typeface="Times New Roman"/>
                <a:cs typeface="Times New Roman"/>
              </a:rPr>
              <a:t>geographical </a:t>
            </a:r>
            <a:r>
              <a:rPr sz="2000" spc="-5" dirty="0">
                <a:solidFill>
                  <a:srgbClr val="DFE6CF"/>
                </a:solidFill>
                <a:latin typeface="Times New Roman"/>
                <a:cs typeface="Times New Roman"/>
              </a:rPr>
              <a:t>coordinates </a:t>
            </a:r>
            <a:r>
              <a:rPr sz="2000" dirty="0">
                <a:solidFill>
                  <a:srgbClr val="DFE6CF"/>
                </a:solidFill>
                <a:latin typeface="Times New Roman"/>
                <a:cs typeface="Times New Roman"/>
              </a:rPr>
              <a:t>of  </a:t>
            </a:r>
            <a:r>
              <a:rPr sz="2000" spc="-50" dirty="0">
                <a:solidFill>
                  <a:srgbClr val="DFE6CF"/>
                </a:solidFill>
                <a:latin typeface="Times New Roman"/>
                <a:cs typeface="Times New Roman"/>
              </a:rPr>
              <a:t>New </a:t>
            </a:r>
            <a:r>
              <a:rPr sz="2000" spc="-145" dirty="0">
                <a:solidFill>
                  <a:srgbClr val="DFE6CF"/>
                </a:solidFill>
                <a:latin typeface="Times New Roman"/>
                <a:cs typeface="Times New Roman"/>
              </a:rPr>
              <a:t>York </a:t>
            </a:r>
            <a:r>
              <a:rPr sz="2000" spc="-65" dirty="0">
                <a:solidFill>
                  <a:srgbClr val="DFE6CF"/>
                </a:solidFill>
                <a:latin typeface="Times New Roman"/>
                <a:cs typeface="Times New Roman"/>
              </a:rPr>
              <a:t>city</a:t>
            </a:r>
            <a:r>
              <a:rPr sz="2000" spc="-55" dirty="0">
                <a:solidFill>
                  <a:srgbClr val="DFE6CF"/>
                </a:solidFill>
                <a:latin typeface="Times New Roman"/>
                <a:cs typeface="Times New Roman"/>
              </a:rPr>
              <a:t> </a:t>
            </a:r>
            <a:r>
              <a:rPr sz="2000" spc="-25" dirty="0">
                <a:solidFill>
                  <a:srgbClr val="DFE6CF"/>
                </a:solidFill>
                <a:latin typeface="Times New Roman"/>
                <a:cs typeface="Times New Roman"/>
              </a:rPr>
              <a:t>neighborhoods.</a:t>
            </a:r>
            <a:endParaRPr sz="2000">
              <a:latin typeface="Times New Roman"/>
              <a:cs typeface="Times New Roman"/>
            </a:endParaRPr>
          </a:p>
          <a:p>
            <a:pPr marL="286385" marR="388620" indent="-273685">
              <a:lnSpc>
                <a:spcPts val="1920"/>
              </a:lnSpc>
              <a:spcBef>
                <a:spcPts val="480"/>
              </a:spcBef>
              <a:buClr>
                <a:srgbClr val="ACC1C8"/>
              </a:buClr>
              <a:buChar char="•"/>
              <a:tabLst>
                <a:tab pos="286385" algn="l"/>
                <a:tab pos="287020" algn="l"/>
              </a:tabLst>
            </a:pPr>
            <a:r>
              <a:rPr sz="2000" spc="45" dirty="0">
                <a:solidFill>
                  <a:srgbClr val="DFE6CF"/>
                </a:solidFill>
                <a:latin typeface="Times New Roman"/>
                <a:cs typeface="Times New Roman"/>
              </a:rPr>
              <a:t>Data </a:t>
            </a:r>
            <a:r>
              <a:rPr sz="2000" spc="-120" dirty="0">
                <a:solidFill>
                  <a:srgbClr val="DFE6CF"/>
                </a:solidFill>
                <a:latin typeface="Times New Roman"/>
                <a:cs typeface="Times New Roman"/>
              </a:rPr>
              <a:t>will </a:t>
            </a:r>
            <a:r>
              <a:rPr sz="2000" spc="-5" dirty="0">
                <a:solidFill>
                  <a:srgbClr val="DFE6CF"/>
                </a:solidFill>
                <a:latin typeface="Times New Roman"/>
                <a:cs typeface="Times New Roman"/>
              </a:rPr>
              <a:t>used </a:t>
            </a:r>
            <a:r>
              <a:rPr sz="2000" spc="-10" dirty="0">
                <a:solidFill>
                  <a:srgbClr val="DFE6CF"/>
                </a:solidFill>
                <a:latin typeface="Times New Roman"/>
                <a:cs typeface="Times New Roman"/>
              </a:rPr>
              <a:t>to </a:t>
            </a:r>
            <a:r>
              <a:rPr sz="2000" spc="50" dirty="0">
                <a:solidFill>
                  <a:srgbClr val="DFE6CF"/>
                </a:solidFill>
                <a:latin typeface="Times New Roman"/>
                <a:cs typeface="Times New Roman"/>
              </a:rPr>
              <a:t>get </a:t>
            </a:r>
            <a:r>
              <a:rPr sz="2000" spc="-80" dirty="0">
                <a:solidFill>
                  <a:srgbClr val="DFE6CF"/>
                </a:solidFill>
                <a:latin typeface="Times New Roman"/>
                <a:cs typeface="Times New Roman"/>
              </a:rPr>
              <a:t>Venues  </a:t>
            </a:r>
            <a:r>
              <a:rPr sz="2000" spc="125" dirty="0">
                <a:solidFill>
                  <a:srgbClr val="DFE6CF"/>
                </a:solidFill>
                <a:latin typeface="Times New Roman"/>
                <a:cs typeface="Times New Roman"/>
              </a:rPr>
              <a:t>data </a:t>
            </a:r>
            <a:r>
              <a:rPr sz="2000" spc="-60" dirty="0">
                <a:solidFill>
                  <a:srgbClr val="DFE6CF"/>
                </a:solidFill>
                <a:latin typeface="Times New Roman"/>
                <a:cs typeface="Times New Roman"/>
              </a:rPr>
              <a:t>from</a:t>
            </a:r>
            <a:r>
              <a:rPr sz="2000" spc="-95" dirty="0">
                <a:solidFill>
                  <a:srgbClr val="DFE6CF"/>
                </a:solidFill>
                <a:latin typeface="Times New Roman"/>
                <a:cs typeface="Times New Roman"/>
              </a:rPr>
              <a:t> </a:t>
            </a:r>
            <a:r>
              <a:rPr sz="2000" spc="-30" dirty="0">
                <a:solidFill>
                  <a:srgbClr val="DFE6CF"/>
                </a:solidFill>
                <a:latin typeface="Times New Roman"/>
                <a:cs typeface="Times New Roman"/>
              </a:rPr>
              <a:t>Foursquare.</a:t>
            </a:r>
            <a:endParaRPr sz="2000">
              <a:latin typeface="Times New Roman"/>
              <a:cs typeface="Times New Roman"/>
            </a:endParaRPr>
          </a:p>
          <a:p>
            <a:pPr marL="286385" marR="5080" indent="-273685">
              <a:lnSpc>
                <a:spcPts val="1920"/>
              </a:lnSpc>
              <a:spcBef>
                <a:spcPts val="480"/>
              </a:spcBef>
              <a:buClr>
                <a:srgbClr val="ACC1C8"/>
              </a:buClr>
              <a:buChar char="•"/>
              <a:tabLst>
                <a:tab pos="286385" algn="l"/>
                <a:tab pos="287020" algn="l"/>
              </a:tabLst>
            </a:pPr>
            <a:r>
              <a:rPr sz="2000" spc="50" dirty="0">
                <a:solidFill>
                  <a:srgbClr val="DFE6CF"/>
                </a:solidFill>
                <a:latin typeface="Times New Roman"/>
                <a:cs typeface="Times New Roman"/>
              </a:rPr>
              <a:t>Geopy </a:t>
            </a:r>
            <a:r>
              <a:rPr sz="2000" spc="65" dirty="0">
                <a:solidFill>
                  <a:srgbClr val="DFE6CF"/>
                </a:solidFill>
                <a:latin typeface="Times New Roman"/>
                <a:cs typeface="Times New Roman"/>
              </a:rPr>
              <a:t>and </a:t>
            </a:r>
            <a:r>
              <a:rPr sz="2000" spc="-105" dirty="0">
                <a:solidFill>
                  <a:srgbClr val="DFE6CF"/>
                </a:solidFill>
                <a:latin typeface="Times New Roman"/>
                <a:cs typeface="Times New Roman"/>
              </a:rPr>
              <a:t>folium </a:t>
            </a:r>
            <a:r>
              <a:rPr sz="2000" spc="-10" dirty="0">
                <a:solidFill>
                  <a:srgbClr val="DFE6CF"/>
                </a:solidFill>
                <a:latin typeface="Times New Roman"/>
                <a:cs typeface="Times New Roman"/>
              </a:rPr>
              <a:t>libraries used  to </a:t>
            </a:r>
            <a:r>
              <a:rPr sz="2000" spc="50" dirty="0">
                <a:solidFill>
                  <a:srgbClr val="DFE6CF"/>
                </a:solidFill>
                <a:latin typeface="Times New Roman"/>
                <a:cs typeface="Times New Roman"/>
              </a:rPr>
              <a:t>create </a:t>
            </a:r>
            <a:r>
              <a:rPr sz="2000" spc="215" dirty="0">
                <a:solidFill>
                  <a:srgbClr val="DFE6CF"/>
                </a:solidFill>
                <a:latin typeface="Times New Roman"/>
                <a:cs typeface="Times New Roman"/>
              </a:rPr>
              <a:t>a </a:t>
            </a:r>
            <a:r>
              <a:rPr sz="2000" spc="30" dirty="0">
                <a:solidFill>
                  <a:srgbClr val="DFE6CF"/>
                </a:solidFill>
                <a:latin typeface="Times New Roman"/>
                <a:cs typeface="Times New Roman"/>
              </a:rPr>
              <a:t>map </a:t>
            </a:r>
            <a:r>
              <a:rPr sz="2000" spc="10" dirty="0">
                <a:solidFill>
                  <a:srgbClr val="DFE6CF"/>
                </a:solidFill>
                <a:latin typeface="Times New Roman"/>
                <a:cs typeface="Times New Roman"/>
              </a:rPr>
              <a:t>of </a:t>
            </a:r>
            <a:r>
              <a:rPr sz="2000" spc="-50" dirty="0">
                <a:solidFill>
                  <a:srgbClr val="DFE6CF"/>
                </a:solidFill>
                <a:latin typeface="Times New Roman"/>
                <a:cs typeface="Times New Roman"/>
              </a:rPr>
              <a:t>New </a:t>
            </a:r>
            <a:r>
              <a:rPr sz="2000" spc="-145" dirty="0">
                <a:solidFill>
                  <a:srgbClr val="DFE6CF"/>
                </a:solidFill>
                <a:latin typeface="Times New Roman"/>
                <a:cs typeface="Times New Roman"/>
              </a:rPr>
              <a:t>York  </a:t>
            </a:r>
            <a:r>
              <a:rPr sz="2000" spc="-65" dirty="0">
                <a:solidFill>
                  <a:srgbClr val="DFE6CF"/>
                </a:solidFill>
                <a:latin typeface="Times New Roman"/>
                <a:cs typeface="Times New Roman"/>
              </a:rPr>
              <a:t>city </a:t>
            </a:r>
            <a:r>
              <a:rPr sz="2000" spc="-100" dirty="0">
                <a:solidFill>
                  <a:srgbClr val="DFE6CF"/>
                </a:solidFill>
                <a:latin typeface="Times New Roman"/>
                <a:cs typeface="Times New Roman"/>
              </a:rPr>
              <a:t>with </a:t>
            </a:r>
            <a:r>
              <a:rPr sz="2000" spc="-15" dirty="0">
                <a:solidFill>
                  <a:srgbClr val="DFE6CF"/>
                </a:solidFill>
                <a:latin typeface="Times New Roman"/>
                <a:cs typeface="Times New Roman"/>
              </a:rPr>
              <a:t>neighborhoods  superimposed </a:t>
            </a:r>
            <a:r>
              <a:rPr sz="2000" spc="-65" dirty="0">
                <a:solidFill>
                  <a:srgbClr val="DFE6CF"/>
                </a:solidFill>
                <a:latin typeface="Times New Roman"/>
                <a:cs typeface="Times New Roman"/>
              </a:rPr>
              <a:t>on</a:t>
            </a:r>
            <a:r>
              <a:rPr sz="2000" spc="45" dirty="0">
                <a:solidFill>
                  <a:srgbClr val="DFE6C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DFE6CF"/>
                </a:solidFill>
                <a:latin typeface="Times New Roman"/>
                <a:cs typeface="Times New Roman"/>
              </a:rPr>
              <a:t>top.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974335" y="2045208"/>
            <a:ext cx="4689347" cy="425805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406140" y="1301496"/>
            <a:ext cx="3217164" cy="3154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765035" y="1473708"/>
            <a:ext cx="141732" cy="716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062216" y="1315212"/>
            <a:ext cx="201295" cy="291465"/>
          </a:xfrm>
          <a:custGeom>
            <a:avLst/>
            <a:gdLst/>
            <a:ahLst/>
            <a:cxnLst/>
            <a:rect l="l" t="t" r="r" b="b"/>
            <a:pathLst>
              <a:path w="201295" h="291465">
                <a:moveTo>
                  <a:pt x="64008" y="108204"/>
                </a:moveTo>
                <a:lnTo>
                  <a:pt x="0" y="108204"/>
                </a:lnTo>
                <a:lnTo>
                  <a:pt x="1976" y="83581"/>
                </a:lnTo>
                <a:lnTo>
                  <a:pt x="17359" y="43481"/>
                </a:lnTo>
                <a:lnTo>
                  <a:pt x="47101" y="15430"/>
                </a:lnTo>
                <a:lnTo>
                  <a:pt x="84915" y="1714"/>
                </a:lnTo>
                <a:lnTo>
                  <a:pt x="106680" y="0"/>
                </a:lnTo>
                <a:lnTo>
                  <a:pt x="126396" y="1452"/>
                </a:lnTo>
                <a:lnTo>
                  <a:pt x="175260" y="24384"/>
                </a:lnTo>
                <a:lnTo>
                  <a:pt x="194557" y="51816"/>
                </a:lnTo>
                <a:lnTo>
                  <a:pt x="100584" y="51816"/>
                </a:lnTo>
                <a:lnTo>
                  <a:pt x="92011" y="52673"/>
                </a:lnTo>
                <a:lnTo>
                  <a:pt x="66865" y="82867"/>
                </a:lnTo>
                <a:lnTo>
                  <a:pt x="64793" y="94464"/>
                </a:lnTo>
                <a:lnTo>
                  <a:pt x="64008" y="108204"/>
                </a:lnTo>
                <a:close/>
              </a:path>
              <a:path w="201295" h="291465">
                <a:moveTo>
                  <a:pt x="201168" y="291084"/>
                </a:moveTo>
                <a:lnTo>
                  <a:pt x="3048" y="291084"/>
                </a:lnTo>
                <a:lnTo>
                  <a:pt x="99060" y="167640"/>
                </a:lnTo>
                <a:lnTo>
                  <a:pt x="109394" y="154495"/>
                </a:lnTo>
                <a:lnTo>
                  <a:pt x="117729" y="142494"/>
                </a:lnTo>
                <a:lnTo>
                  <a:pt x="136398" y="105918"/>
                </a:lnTo>
                <a:lnTo>
                  <a:pt x="138684" y="89916"/>
                </a:lnTo>
                <a:lnTo>
                  <a:pt x="138088" y="82200"/>
                </a:lnTo>
                <a:lnTo>
                  <a:pt x="108299" y="52411"/>
                </a:lnTo>
                <a:lnTo>
                  <a:pt x="100584" y="51816"/>
                </a:lnTo>
                <a:lnTo>
                  <a:pt x="194557" y="51816"/>
                </a:lnTo>
                <a:lnTo>
                  <a:pt x="199477" y="68318"/>
                </a:lnTo>
                <a:lnTo>
                  <a:pt x="201168" y="86868"/>
                </a:lnTo>
                <a:lnTo>
                  <a:pt x="199191" y="105727"/>
                </a:lnTo>
                <a:lnTo>
                  <a:pt x="183808" y="146875"/>
                </a:lnTo>
                <a:lnTo>
                  <a:pt x="153924" y="193548"/>
                </a:lnTo>
                <a:lnTo>
                  <a:pt x="128016" y="228600"/>
                </a:lnTo>
                <a:lnTo>
                  <a:pt x="120396" y="237744"/>
                </a:lnTo>
                <a:lnTo>
                  <a:pt x="201168" y="237744"/>
                </a:lnTo>
                <a:lnTo>
                  <a:pt x="201168" y="291084"/>
                </a:lnTo>
                <a:close/>
              </a:path>
            </a:pathLst>
          </a:custGeom>
          <a:solidFill>
            <a:srgbClr val="FDFDF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056119" y="1307592"/>
            <a:ext cx="215265" cy="304800"/>
          </a:xfrm>
          <a:custGeom>
            <a:avLst/>
            <a:gdLst/>
            <a:ahLst/>
            <a:cxnLst/>
            <a:rect l="l" t="t" r="r" b="b"/>
            <a:pathLst>
              <a:path w="215265" h="304800">
                <a:moveTo>
                  <a:pt x="73152" y="121920"/>
                </a:moveTo>
                <a:lnTo>
                  <a:pt x="3048" y="121920"/>
                </a:lnTo>
                <a:lnTo>
                  <a:pt x="0" y="118872"/>
                </a:lnTo>
                <a:lnTo>
                  <a:pt x="0" y="102108"/>
                </a:lnTo>
                <a:lnTo>
                  <a:pt x="1524" y="89916"/>
                </a:lnTo>
                <a:lnTo>
                  <a:pt x="4572" y="79248"/>
                </a:lnTo>
                <a:lnTo>
                  <a:pt x="7620" y="67056"/>
                </a:lnTo>
                <a:lnTo>
                  <a:pt x="39624" y="22860"/>
                </a:lnTo>
                <a:lnTo>
                  <a:pt x="89916" y="1524"/>
                </a:lnTo>
                <a:lnTo>
                  <a:pt x="100584" y="0"/>
                </a:lnTo>
                <a:lnTo>
                  <a:pt x="123444" y="0"/>
                </a:lnTo>
                <a:lnTo>
                  <a:pt x="132588" y="1524"/>
                </a:lnTo>
                <a:lnTo>
                  <a:pt x="143256" y="3048"/>
                </a:lnTo>
                <a:lnTo>
                  <a:pt x="152400" y="6096"/>
                </a:lnTo>
                <a:lnTo>
                  <a:pt x="167640" y="13716"/>
                </a:lnTo>
                <a:lnTo>
                  <a:pt x="102108" y="13716"/>
                </a:lnTo>
                <a:lnTo>
                  <a:pt x="92964" y="15240"/>
                </a:lnTo>
                <a:lnTo>
                  <a:pt x="82296" y="16764"/>
                </a:lnTo>
                <a:lnTo>
                  <a:pt x="73152" y="19812"/>
                </a:lnTo>
                <a:lnTo>
                  <a:pt x="65532" y="24384"/>
                </a:lnTo>
                <a:lnTo>
                  <a:pt x="56388" y="28956"/>
                </a:lnTo>
                <a:lnTo>
                  <a:pt x="24384" y="62484"/>
                </a:lnTo>
                <a:lnTo>
                  <a:pt x="13716" y="103632"/>
                </a:lnTo>
                <a:lnTo>
                  <a:pt x="13716" y="108204"/>
                </a:lnTo>
                <a:lnTo>
                  <a:pt x="6096" y="108204"/>
                </a:lnTo>
                <a:lnTo>
                  <a:pt x="13716" y="115824"/>
                </a:lnTo>
                <a:lnTo>
                  <a:pt x="76200" y="115824"/>
                </a:lnTo>
                <a:lnTo>
                  <a:pt x="76200" y="118872"/>
                </a:lnTo>
                <a:lnTo>
                  <a:pt x="73152" y="121920"/>
                </a:lnTo>
                <a:close/>
              </a:path>
              <a:path w="215265" h="304800">
                <a:moveTo>
                  <a:pt x="201168" y="251460"/>
                </a:moveTo>
                <a:lnTo>
                  <a:pt x="123444" y="251460"/>
                </a:lnTo>
                <a:lnTo>
                  <a:pt x="120396" y="248412"/>
                </a:lnTo>
                <a:lnTo>
                  <a:pt x="118872" y="245364"/>
                </a:lnTo>
                <a:lnTo>
                  <a:pt x="118872" y="242316"/>
                </a:lnTo>
                <a:lnTo>
                  <a:pt x="120396" y="240792"/>
                </a:lnTo>
                <a:lnTo>
                  <a:pt x="143256" y="213360"/>
                </a:lnTo>
                <a:lnTo>
                  <a:pt x="149352" y="205740"/>
                </a:lnTo>
                <a:lnTo>
                  <a:pt x="153924" y="198120"/>
                </a:lnTo>
                <a:lnTo>
                  <a:pt x="170688" y="172212"/>
                </a:lnTo>
                <a:lnTo>
                  <a:pt x="193548" y="131064"/>
                </a:lnTo>
                <a:lnTo>
                  <a:pt x="199644" y="112776"/>
                </a:lnTo>
                <a:lnTo>
                  <a:pt x="199644" y="103632"/>
                </a:lnTo>
                <a:lnTo>
                  <a:pt x="201168" y="94488"/>
                </a:lnTo>
                <a:lnTo>
                  <a:pt x="201168" y="85344"/>
                </a:lnTo>
                <a:lnTo>
                  <a:pt x="198120" y="70104"/>
                </a:lnTo>
                <a:lnTo>
                  <a:pt x="176784" y="36576"/>
                </a:lnTo>
                <a:lnTo>
                  <a:pt x="163068" y="27432"/>
                </a:lnTo>
                <a:lnTo>
                  <a:pt x="156972" y="22860"/>
                </a:lnTo>
                <a:lnTo>
                  <a:pt x="149352" y="19812"/>
                </a:lnTo>
                <a:lnTo>
                  <a:pt x="140208" y="16764"/>
                </a:lnTo>
                <a:lnTo>
                  <a:pt x="121920" y="13716"/>
                </a:lnTo>
                <a:lnTo>
                  <a:pt x="167640" y="13716"/>
                </a:lnTo>
                <a:lnTo>
                  <a:pt x="170688" y="15240"/>
                </a:lnTo>
                <a:lnTo>
                  <a:pt x="178308" y="19812"/>
                </a:lnTo>
                <a:lnTo>
                  <a:pt x="185928" y="25908"/>
                </a:lnTo>
                <a:lnTo>
                  <a:pt x="192024" y="33528"/>
                </a:lnTo>
                <a:lnTo>
                  <a:pt x="198120" y="39624"/>
                </a:lnTo>
                <a:lnTo>
                  <a:pt x="202692" y="48768"/>
                </a:lnTo>
                <a:lnTo>
                  <a:pt x="207264" y="56388"/>
                </a:lnTo>
                <a:lnTo>
                  <a:pt x="213360" y="74676"/>
                </a:lnTo>
                <a:lnTo>
                  <a:pt x="213360" y="83820"/>
                </a:lnTo>
                <a:lnTo>
                  <a:pt x="214884" y="92964"/>
                </a:lnTo>
                <a:lnTo>
                  <a:pt x="210312" y="124968"/>
                </a:lnTo>
                <a:lnTo>
                  <a:pt x="196596" y="156972"/>
                </a:lnTo>
                <a:lnTo>
                  <a:pt x="190500" y="169164"/>
                </a:lnTo>
                <a:lnTo>
                  <a:pt x="182880" y="179832"/>
                </a:lnTo>
                <a:lnTo>
                  <a:pt x="164592" y="205740"/>
                </a:lnTo>
                <a:lnTo>
                  <a:pt x="160020" y="213360"/>
                </a:lnTo>
                <a:lnTo>
                  <a:pt x="153924" y="220980"/>
                </a:lnTo>
                <a:lnTo>
                  <a:pt x="146304" y="230124"/>
                </a:lnTo>
                <a:lnTo>
                  <a:pt x="141224" y="237744"/>
                </a:lnTo>
                <a:lnTo>
                  <a:pt x="126492" y="237744"/>
                </a:lnTo>
                <a:lnTo>
                  <a:pt x="131064" y="249936"/>
                </a:lnTo>
                <a:lnTo>
                  <a:pt x="201168" y="249936"/>
                </a:lnTo>
                <a:lnTo>
                  <a:pt x="201168" y="251460"/>
                </a:lnTo>
                <a:close/>
              </a:path>
              <a:path w="215265" h="304800">
                <a:moveTo>
                  <a:pt x="62484" y="114300"/>
                </a:moveTo>
                <a:lnTo>
                  <a:pt x="64008" y="100584"/>
                </a:lnTo>
                <a:lnTo>
                  <a:pt x="67056" y="88392"/>
                </a:lnTo>
                <a:lnTo>
                  <a:pt x="70104" y="79248"/>
                </a:lnTo>
                <a:lnTo>
                  <a:pt x="70104" y="77724"/>
                </a:lnTo>
                <a:lnTo>
                  <a:pt x="73152" y="70104"/>
                </a:lnTo>
                <a:lnTo>
                  <a:pt x="74676" y="70104"/>
                </a:lnTo>
                <a:lnTo>
                  <a:pt x="74676" y="68580"/>
                </a:lnTo>
                <a:lnTo>
                  <a:pt x="79248" y="62484"/>
                </a:lnTo>
                <a:lnTo>
                  <a:pt x="80772" y="62484"/>
                </a:lnTo>
                <a:lnTo>
                  <a:pt x="80772" y="60960"/>
                </a:lnTo>
                <a:lnTo>
                  <a:pt x="86868" y="57912"/>
                </a:lnTo>
                <a:lnTo>
                  <a:pt x="88392" y="56388"/>
                </a:lnTo>
                <a:lnTo>
                  <a:pt x="96012" y="53340"/>
                </a:lnTo>
                <a:lnTo>
                  <a:pt x="117348" y="53340"/>
                </a:lnTo>
                <a:lnTo>
                  <a:pt x="123444" y="56388"/>
                </a:lnTo>
                <a:lnTo>
                  <a:pt x="124968" y="56388"/>
                </a:lnTo>
                <a:lnTo>
                  <a:pt x="131064" y="59436"/>
                </a:lnTo>
                <a:lnTo>
                  <a:pt x="132588" y="59436"/>
                </a:lnTo>
                <a:lnTo>
                  <a:pt x="132588" y="60960"/>
                </a:lnTo>
                <a:lnTo>
                  <a:pt x="138684" y="65532"/>
                </a:lnTo>
                <a:lnTo>
                  <a:pt x="140208" y="65532"/>
                </a:lnTo>
                <a:lnTo>
                  <a:pt x="141351" y="67056"/>
                </a:lnTo>
                <a:lnTo>
                  <a:pt x="100584" y="67056"/>
                </a:lnTo>
                <a:lnTo>
                  <a:pt x="96774" y="68580"/>
                </a:lnTo>
                <a:lnTo>
                  <a:pt x="94488" y="68580"/>
                </a:lnTo>
                <a:lnTo>
                  <a:pt x="90424" y="71628"/>
                </a:lnTo>
                <a:lnTo>
                  <a:pt x="89916" y="71628"/>
                </a:lnTo>
                <a:lnTo>
                  <a:pt x="88392" y="73152"/>
                </a:lnTo>
                <a:lnTo>
                  <a:pt x="88773" y="73152"/>
                </a:lnTo>
                <a:lnTo>
                  <a:pt x="85344" y="77724"/>
                </a:lnTo>
                <a:lnTo>
                  <a:pt x="85953" y="77724"/>
                </a:lnTo>
                <a:lnTo>
                  <a:pt x="83210" y="82296"/>
                </a:lnTo>
                <a:lnTo>
                  <a:pt x="82296" y="82296"/>
                </a:lnTo>
                <a:lnTo>
                  <a:pt x="79248" y="92964"/>
                </a:lnTo>
                <a:lnTo>
                  <a:pt x="77724" y="103632"/>
                </a:lnTo>
                <a:lnTo>
                  <a:pt x="77152" y="108204"/>
                </a:lnTo>
                <a:lnTo>
                  <a:pt x="70104" y="108204"/>
                </a:lnTo>
                <a:lnTo>
                  <a:pt x="62484" y="114300"/>
                </a:lnTo>
                <a:close/>
              </a:path>
              <a:path w="215265" h="304800">
                <a:moveTo>
                  <a:pt x="129540" y="76200"/>
                </a:moveTo>
                <a:lnTo>
                  <a:pt x="124968" y="71628"/>
                </a:lnTo>
                <a:lnTo>
                  <a:pt x="118872" y="68580"/>
                </a:lnTo>
                <a:lnTo>
                  <a:pt x="120396" y="68580"/>
                </a:lnTo>
                <a:lnTo>
                  <a:pt x="112776" y="67056"/>
                </a:lnTo>
                <a:lnTo>
                  <a:pt x="141351" y="67056"/>
                </a:lnTo>
                <a:lnTo>
                  <a:pt x="144780" y="71628"/>
                </a:lnTo>
                <a:lnTo>
                  <a:pt x="144780" y="73152"/>
                </a:lnTo>
                <a:lnTo>
                  <a:pt x="145542" y="74676"/>
                </a:lnTo>
                <a:lnTo>
                  <a:pt x="129540" y="74676"/>
                </a:lnTo>
                <a:lnTo>
                  <a:pt x="129540" y="76200"/>
                </a:lnTo>
                <a:close/>
              </a:path>
              <a:path w="215265" h="304800">
                <a:moveTo>
                  <a:pt x="92964" y="70104"/>
                </a:moveTo>
                <a:lnTo>
                  <a:pt x="94488" y="68580"/>
                </a:lnTo>
                <a:lnTo>
                  <a:pt x="96774" y="68580"/>
                </a:lnTo>
                <a:lnTo>
                  <a:pt x="92964" y="70104"/>
                </a:lnTo>
                <a:close/>
              </a:path>
              <a:path w="215265" h="304800">
                <a:moveTo>
                  <a:pt x="88392" y="73152"/>
                </a:moveTo>
                <a:lnTo>
                  <a:pt x="89916" y="71628"/>
                </a:lnTo>
                <a:lnTo>
                  <a:pt x="89262" y="72498"/>
                </a:lnTo>
                <a:lnTo>
                  <a:pt x="88392" y="73152"/>
                </a:lnTo>
                <a:close/>
              </a:path>
              <a:path w="215265" h="304800">
                <a:moveTo>
                  <a:pt x="89262" y="72498"/>
                </a:moveTo>
                <a:lnTo>
                  <a:pt x="89916" y="71628"/>
                </a:lnTo>
                <a:lnTo>
                  <a:pt x="90424" y="71628"/>
                </a:lnTo>
                <a:lnTo>
                  <a:pt x="89262" y="72498"/>
                </a:lnTo>
                <a:close/>
              </a:path>
              <a:path w="215265" h="304800">
                <a:moveTo>
                  <a:pt x="88773" y="73152"/>
                </a:moveTo>
                <a:lnTo>
                  <a:pt x="88392" y="73152"/>
                </a:lnTo>
                <a:lnTo>
                  <a:pt x="89262" y="72498"/>
                </a:lnTo>
                <a:lnTo>
                  <a:pt x="88773" y="73152"/>
                </a:lnTo>
                <a:close/>
              </a:path>
              <a:path w="215265" h="304800">
                <a:moveTo>
                  <a:pt x="149352" y="80772"/>
                </a:moveTo>
                <a:lnTo>
                  <a:pt x="134112" y="80772"/>
                </a:lnTo>
                <a:lnTo>
                  <a:pt x="129540" y="74676"/>
                </a:lnTo>
                <a:lnTo>
                  <a:pt x="145542" y="74676"/>
                </a:lnTo>
                <a:lnTo>
                  <a:pt x="147828" y="79248"/>
                </a:lnTo>
                <a:lnTo>
                  <a:pt x="149352" y="79248"/>
                </a:lnTo>
                <a:lnTo>
                  <a:pt x="149352" y="80772"/>
                </a:lnTo>
                <a:close/>
              </a:path>
              <a:path w="215265" h="304800">
                <a:moveTo>
                  <a:pt x="85953" y="77724"/>
                </a:moveTo>
                <a:lnTo>
                  <a:pt x="85344" y="77724"/>
                </a:lnTo>
                <a:lnTo>
                  <a:pt x="86868" y="76200"/>
                </a:lnTo>
                <a:lnTo>
                  <a:pt x="85953" y="77724"/>
                </a:lnTo>
                <a:close/>
              </a:path>
              <a:path w="215265" h="304800">
                <a:moveTo>
                  <a:pt x="135636" y="85344"/>
                </a:moveTo>
                <a:lnTo>
                  <a:pt x="132588" y="79248"/>
                </a:lnTo>
                <a:lnTo>
                  <a:pt x="134112" y="80772"/>
                </a:lnTo>
                <a:lnTo>
                  <a:pt x="149352" y="80772"/>
                </a:lnTo>
                <a:lnTo>
                  <a:pt x="149961" y="83820"/>
                </a:lnTo>
                <a:lnTo>
                  <a:pt x="135636" y="83820"/>
                </a:lnTo>
                <a:lnTo>
                  <a:pt x="135636" y="85344"/>
                </a:lnTo>
                <a:close/>
              </a:path>
              <a:path w="215265" h="304800">
                <a:moveTo>
                  <a:pt x="82296" y="83820"/>
                </a:moveTo>
                <a:lnTo>
                  <a:pt x="82296" y="82296"/>
                </a:lnTo>
                <a:lnTo>
                  <a:pt x="83210" y="82296"/>
                </a:lnTo>
                <a:lnTo>
                  <a:pt x="82296" y="83820"/>
                </a:lnTo>
                <a:close/>
              </a:path>
              <a:path w="215265" h="304800">
                <a:moveTo>
                  <a:pt x="137160" y="91440"/>
                </a:moveTo>
                <a:lnTo>
                  <a:pt x="135636" y="83820"/>
                </a:lnTo>
                <a:lnTo>
                  <a:pt x="149961" y="83820"/>
                </a:lnTo>
                <a:lnTo>
                  <a:pt x="150876" y="88392"/>
                </a:lnTo>
                <a:lnTo>
                  <a:pt x="151130" y="89916"/>
                </a:lnTo>
                <a:lnTo>
                  <a:pt x="137160" y="89916"/>
                </a:lnTo>
                <a:lnTo>
                  <a:pt x="137160" y="91440"/>
                </a:lnTo>
                <a:close/>
              </a:path>
              <a:path w="215265" h="304800">
                <a:moveTo>
                  <a:pt x="211836" y="304800"/>
                </a:moveTo>
                <a:lnTo>
                  <a:pt x="6096" y="304800"/>
                </a:lnTo>
                <a:lnTo>
                  <a:pt x="3048" y="303276"/>
                </a:lnTo>
                <a:lnTo>
                  <a:pt x="3048" y="301752"/>
                </a:lnTo>
                <a:lnTo>
                  <a:pt x="1524" y="298704"/>
                </a:lnTo>
                <a:lnTo>
                  <a:pt x="1524" y="295656"/>
                </a:lnTo>
                <a:lnTo>
                  <a:pt x="3048" y="294132"/>
                </a:lnTo>
                <a:lnTo>
                  <a:pt x="100584" y="170688"/>
                </a:lnTo>
                <a:lnTo>
                  <a:pt x="109728" y="156972"/>
                </a:lnTo>
                <a:lnTo>
                  <a:pt x="118872" y="146304"/>
                </a:lnTo>
                <a:lnTo>
                  <a:pt x="124968" y="135636"/>
                </a:lnTo>
                <a:lnTo>
                  <a:pt x="129540" y="126492"/>
                </a:lnTo>
                <a:lnTo>
                  <a:pt x="134112" y="118872"/>
                </a:lnTo>
                <a:lnTo>
                  <a:pt x="137160" y="111252"/>
                </a:lnTo>
                <a:lnTo>
                  <a:pt x="137160" y="103632"/>
                </a:lnTo>
                <a:lnTo>
                  <a:pt x="138684" y="97536"/>
                </a:lnTo>
                <a:lnTo>
                  <a:pt x="137160" y="89916"/>
                </a:lnTo>
                <a:lnTo>
                  <a:pt x="151130" y="89916"/>
                </a:lnTo>
                <a:lnTo>
                  <a:pt x="152400" y="97536"/>
                </a:lnTo>
                <a:lnTo>
                  <a:pt x="149352" y="115824"/>
                </a:lnTo>
                <a:lnTo>
                  <a:pt x="146304" y="124968"/>
                </a:lnTo>
                <a:lnTo>
                  <a:pt x="137160" y="143256"/>
                </a:lnTo>
                <a:lnTo>
                  <a:pt x="129540" y="153924"/>
                </a:lnTo>
                <a:lnTo>
                  <a:pt x="121920" y="166116"/>
                </a:lnTo>
                <a:lnTo>
                  <a:pt x="111252" y="179832"/>
                </a:lnTo>
                <a:lnTo>
                  <a:pt x="23349" y="291084"/>
                </a:lnTo>
                <a:lnTo>
                  <a:pt x="9144" y="291084"/>
                </a:lnTo>
                <a:lnTo>
                  <a:pt x="13716" y="303276"/>
                </a:lnTo>
                <a:lnTo>
                  <a:pt x="213360" y="303276"/>
                </a:lnTo>
                <a:lnTo>
                  <a:pt x="211836" y="304800"/>
                </a:lnTo>
                <a:close/>
              </a:path>
              <a:path w="215265" h="304800">
                <a:moveTo>
                  <a:pt x="13716" y="115824"/>
                </a:moveTo>
                <a:lnTo>
                  <a:pt x="6096" y="108204"/>
                </a:lnTo>
                <a:lnTo>
                  <a:pt x="13716" y="108204"/>
                </a:lnTo>
                <a:lnTo>
                  <a:pt x="13716" y="115824"/>
                </a:lnTo>
                <a:close/>
              </a:path>
              <a:path w="215265" h="304800">
                <a:moveTo>
                  <a:pt x="76200" y="115824"/>
                </a:moveTo>
                <a:lnTo>
                  <a:pt x="13716" y="115824"/>
                </a:lnTo>
                <a:lnTo>
                  <a:pt x="13716" y="108204"/>
                </a:lnTo>
                <a:lnTo>
                  <a:pt x="63161" y="108204"/>
                </a:lnTo>
                <a:lnTo>
                  <a:pt x="62484" y="114300"/>
                </a:lnTo>
                <a:lnTo>
                  <a:pt x="76390" y="114300"/>
                </a:lnTo>
                <a:lnTo>
                  <a:pt x="76200" y="115824"/>
                </a:lnTo>
                <a:close/>
              </a:path>
              <a:path w="215265" h="304800">
                <a:moveTo>
                  <a:pt x="76390" y="114300"/>
                </a:moveTo>
                <a:lnTo>
                  <a:pt x="62484" y="114300"/>
                </a:lnTo>
                <a:lnTo>
                  <a:pt x="70104" y="108204"/>
                </a:lnTo>
                <a:lnTo>
                  <a:pt x="77152" y="108204"/>
                </a:lnTo>
                <a:lnTo>
                  <a:pt x="76390" y="114300"/>
                </a:lnTo>
                <a:close/>
              </a:path>
              <a:path w="215265" h="304800">
                <a:moveTo>
                  <a:pt x="131064" y="249936"/>
                </a:moveTo>
                <a:lnTo>
                  <a:pt x="126492" y="237744"/>
                </a:lnTo>
                <a:lnTo>
                  <a:pt x="141224" y="237744"/>
                </a:lnTo>
                <a:lnTo>
                  <a:pt x="140208" y="239268"/>
                </a:lnTo>
                <a:lnTo>
                  <a:pt x="131064" y="249936"/>
                </a:lnTo>
                <a:close/>
              </a:path>
              <a:path w="215265" h="304800">
                <a:moveTo>
                  <a:pt x="201168" y="249936"/>
                </a:moveTo>
                <a:lnTo>
                  <a:pt x="131064" y="249936"/>
                </a:lnTo>
                <a:lnTo>
                  <a:pt x="140208" y="239268"/>
                </a:lnTo>
                <a:lnTo>
                  <a:pt x="141224" y="237744"/>
                </a:lnTo>
                <a:lnTo>
                  <a:pt x="211836" y="237744"/>
                </a:lnTo>
                <a:lnTo>
                  <a:pt x="214884" y="240792"/>
                </a:lnTo>
                <a:lnTo>
                  <a:pt x="214884" y="245364"/>
                </a:lnTo>
                <a:lnTo>
                  <a:pt x="201168" y="245364"/>
                </a:lnTo>
                <a:lnTo>
                  <a:pt x="201168" y="249936"/>
                </a:lnTo>
                <a:close/>
              </a:path>
              <a:path w="215265" h="304800">
                <a:moveTo>
                  <a:pt x="201168" y="298704"/>
                </a:moveTo>
                <a:lnTo>
                  <a:pt x="201168" y="245364"/>
                </a:lnTo>
                <a:lnTo>
                  <a:pt x="207264" y="251460"/>
                </a:lnTo>
                <a:lnTo>
                  <a:pt x="214884" y="251460"/>
                </a:lnTo>
                <a:lnTo>
                  <a:pt x="214884" y="291084"/>
                </a:lnTo>
                <a:lnTo>
                  <a:pt x="207264" y="291084"/>
                </a:lnTo>
                <a:lnTo>
                  <a:pt x="201168" y="298704"/>
                </a:lnTo>
                <a:close/>
              </a:path>
              <a:path w="215265" h="304800">
                <a:moveTo>
                  <a:pt x="214884" y="251460"/>
                </a:moveTo>
                <a:lnTo>
                  <a:pt x="207264" y="251460"/>
                </a:lnTo>
                <a:lnTo>
                  <a:pt x="201168" y="245364"/>
                </a:lnTo>
                <a:lnTo>
                  <a:pt x="214884" y="245364"/>
                </a:lnTo>
                <a:lnTo>
                  <a:pt x="214884" y="251460"/>
                </a:lnTo>
                <a:close/>
              </a:path>
              <a:path w="215265" h="304800">
                <a:moveTo>
                  <a:pt x="13716" y="303276"/>
                </a:moveTo>
                <a:lnTo>
                  <a:pt x="9144" y="291084"/>
                </a:lnTo>
                <a:lnTo>
                  <a:pt x="23349" y="291084"/>
                </a:lnTo>
                <a:lnTo>
                  <a:pt x="13716" y="303276"/>
                </a:lnTo>
                <a:close/>
              </a:path>
              <a:path w="215265" h="304800">
                <a:moveTo>
                  <a:pt x="213360" y="303276"/>
                </a:moveTo>
                <a:lnTo>
                  <a:pt x="13716" y="303276"/>
                </a:lnTo>
                <a:lnTo>
                  <a:pt x="23349" y="291084"/>
                </a:lnTo>
                <a:lnTo>
                  <a:pt x="201168" y="291084"/>
                </a:lnTo>
                <a:lnTo>
                  <a:pt x="201168" y="298704"/>
                </a:lnTo>
                <a:lnTo>
                  <a:pt x="214884" y="298704"/>
                </a:lnTo>
                <a:lnTo>
                  <a:pt x="214884" y="301752"/>
                </a:lnTo>
                <a:lnTo>
                  <a:pt x="213360" y="303276"/>
                </a:lnTo>
                <a:close/>
              </a:path>
              <a:path w="215265" h="304800">
                <a:moveTo>
                  <a:pt x="214884" y="298704"/>
                </a:moveTo>
                <a:lnTo>
                  <a:pt x="201168" y="298704"/>
                </a:lnTo>
                <a:lnTo>
                  <a:pt x="207264" y="291084"/>
                </a:lnTo>
                <a:lnTo>
                  <a:pt x="214884" y="291084"/>
                </a:lnTo>
                <a:lnTo>
                  <a:pt x="214884" y="298704"/>
                </a:lnTo>
                <a:close/>
              </a:path>
            </a:pathLst>
          </a:custGeom>
          <a:solidFill>
            <a:srgbClr val="384F5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310080" y="1967006"/>
            <a:ext cx="3865245" cy="46342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7020" marR="475615" indent="-274320">
              <a:lnSpc>
                <a:spcPct val="100000"/>
              </a:lnSpc>
              <a:spcBef>
                <a:spcPts val="100"/>
              </a:spcBef>
              <a:buClr>
                <a:srgbClr val="ACC1C8"/>
              </a:buClr>
              <a:buChar char="•"/>
              <a:tabLst>
                <a:tab pos="287020" algn="l"/>
                <a:tab pos="287655" algn="l"/>
              </a:tabLst>
            </a:pPr>
            <a:r>
              <a:rPr sz="2400" spc="45" dirty="0">
                <a:solidFill>
                  <a:srgbClr val="DFE6CF"/>
                </a:solidFill>
                <a:latin typeface="Times New Roman"/>
                <a:cs typeface="Times New Roman"/>
              </a:rPr>
              <a:t>Data </a:t>
            </a:r>
            <a:r>
              <a:rPr sz="2400" spc="10" dirty="0">
                <a:solidFill>
                  <a:srgbClr val="DFE6CF"/>
                </a:solidFill>
                <a:latin typeface="Times New Roman"/>
                <a:cs typeface="Times New Roman"/>
              </a:rPr>
              <a:t>2- </a:t>
            </a:r>
            <a:r>
              <a:rPr sz="2400" spc="-204" dirty="0">
                <a:solidFill>
                  <a:srgbClr val="DFE6CF"/>
                </a:solidFill>
                <a:latin typeface="Times New Roman"/>
                <a:cs typeface="Times New Roman"/>
              </a:rPr>
              <a:t>DOHMH </a:t>
            </a:r>
            <a:r>
              <a:rPr sz="2400" spc="-45" dirty="0">
                <a:solidFill>
                  <a:srgbClr val="DFE6CF"/>
                </a:solidFill>
                <a:latin typeface="Times New Roman"/>
                <a:cs typeface="Times New Roman"/>
              </a:rPr>
              <a:t>Farmers  </a:t>
            </a:r>
            <a:r>
              <a:rPr sz="2400" spc="-30" dirty="0">
                <a:solidFill>
                  <a:srgbClr val="DFE6CF"/>
                </a:solidFill>
                <a:latin typeface="Times New Roman"/>
                <a:cs typeface="Times New Roman"/>
              </a:rPr>
              <a:t>Markets </a:t>
            </a:r>
            <a:r>
              <a:rPr sz="2400" spc="75" dirty="0">
                <a:solidFill>
                  <a:srgbClr val="DFE6CF"/>
                </a:solidFill>
                <a:latin typeface="Times New Roman"/>
                <a:cs typeface="Times New Roman"/>
              </a:rPr>
              <a:t>and </a:t>
            </a:r>
            <a:r>
              <a:rPr sz="2400" spc="-50" dirty="0">
                <a:solidFill>
                  <a:srgbClr val="DFE6CF"/>
                </a:solidFill>
                <a:latin typeface="Times New Roman"/>
                <a:cs typeface="Times New Roman"/>
              </a:rPr>
              <a:t>Food </a:t>
            </a:r>
            <a:r>
              <a:rPr sz="2400" spc="-110" dirty="0">
                <a:solidFill>
                  <a:srgbClr val="DFE6CF"/>
                </a:solidFill>
                <a:latin typeface="Times New Roman"/>
                <a:cs typeface="Times New Roman"/>
              </a:rPr>
              <a:t>Boxes  </a:t>
            </a:r>
            <a:r>
              <a:rPr sz="2400" spc="60" dirty="0">
                <a:solidFill>
                  <a:srgbClr val="DFE6CF"/>
                </a:solidFill>
                <a:latin typeface="Times New Roman"/>
                <a:cs typeface="Times New Roman"/>
              </a:rPr>
              <a:t>dataset.</a:t>
            </a:r>
            <a:endParaRPr sz="2400">
              <a:latin typeface="Times New Roman"/>
              <a:cs typeface="Times New Roman"/>
            </a:endParaRPr>
          </a:p>
          <a:p>
            <a:pPr marL="287020" marR="436880" indent="-274320">
              <a:lnSpc>
                <a:spcPct val="100000"/>
              </a:lnSpc>
              <a:spcBef>
                <a:spcPts val="575"/>
              </a:spcBef>
              <a:buClr>
                <a:srgbClr val="ACC1C8"/>
              </a:buClr>
              <a:buChar char="•"/>
              <a:tabLst>
                <a:tab pos="287020" algn="l"/>
                <a:tab pos="287655" algn="l"/>
              </a:tabLst>
            </a:pPr>
            <a:r>
              <a:rPr sz="2400" spc="-215" dirty="0">
                <a:solidFill>
                  <a:srgbClr val="DFE6CF"/>
                </a:solidFill>
                <a:latin typeface="Times New Roman"/>
                <a:cs typeface="Times New Roman"/>
              </a:rPr>
              <a:t>In </a:t>
            </a:r>
            <a:r>
              <a:rPr sz="2400" spc="-114" dirty="0">
                <a:solidFill>
                  <a:srgbClr val="DFE6CF"/>
                </a:solidFill>
                <a:latin typeface="Times New Roman"/>
                <a:cs typeface="Times New Roman"/>
              </a:rPr>
              <a:t>this </a:t>
            </a:r>
            <a:r>
              <a:rPr sz="2400" spc="-35" dirty="0">
                <a:solidFill>
                  <a:srgbClr val="DFE6CF"/>
                </a:solidFill>
                <a:latin typeface="Times New Roman"/>
                <a:cs typeface="Times New Roman"/>
              </a:rPr>
              <a:t>we </a:t>
            </a:r>
            <a:r>
              <a:rPr sz="2400" spc="-145" dirty="0">
                <a:solidFill>
                  <a:srgbClr val="DFE6CF"/>
                </a:solidFill>
                <a:latin typeface="Times New Roman"/>
                <a:cs typeface="Times New Roman"/>
              </a:rPr>
              <a:t>will </a:t>
            </a:r>
            <a:r>
              <a:rPr sz="2400" spc="125" dirty="0">
                <a:solidFill>
                  <a:srgbClr val="DFE6CF"/>
                </a:solidFill>
                <a:latin typeface="Times New Roman"/>
                <a:cs typeface="Times New Roman"/>
              </a:rPr>
              <a:t>be </a:t>
            </a:r>
            <a:r>
              <a:rPr sz="2400" spc="-95" dirty="0">
                <a:solidFill>
                  <a:srgbClr val="DFE6CF"/>
                </a:solidFill>
                <a:latin typeface="Times New Roman"/>
                <a:cs typeface="Times New Roman"/>
              </a:rPr>
              <a:t>using </a:t>
            </a:r>
            <a:r>
              <a:rPr sz="2400" spc="-15" dirty="0">
                <a:solidFill>
                  <a:srgbClr val="DFE6CF"/>
                </a:solidFill>
                <a:latin typeface="Times New Roman"/>
                <a:cs typeface="Times New Roman"/>
              </a:rPr>
              <a:t>the  </a:t>
            </a:r>
            <a:r>
              <a:rPr sz="2400" spc="150" dirty="0">
                <a:solidFill>
                  <a:srgbClr val="DFE6CF"/>
                </a:solidFill>
                <a:latin typeface="Times New Roman"/>
                <a:cs typeface="Times New Roman"/>
              </a:rPr>
              <a:t>data </a:t>
            </a:r>
            <a:r>
              <a:rPr sz="2400" dirty="0">
                <a:solidFill>
                  <a:srgbClr val="DFE6CF"/>
                </a:solidFill>
                <a:latin typeface="Times New Roman"/>
                <a:cs typeface="Times New Roman"/>
              </a:rPr>
              <a:t>of </a:t>
            </a:r>
            <a:r>
              <a:rPr sz="2400" spc="-45" dirty="0">
                <a:solidFill>
                  <a:srgbClr val="DFE6CF"/>
                </a:solidFill>
                <a:latin typeface="Times New Roman"/>
                <a:cs typeface="Times New Roman"/>
              </a:rPr>
              <a:t>Farmers</a:t>
            </a:r>
            <a:r>
              <a:rPr sz="2400" spc="75" dirty="0">
                <a:solidFill>
                  <a:srgbClr val="DFE6CF"/>
                </a:solidFill>
                <a:latin typeface="Times New Roman"/>
                <a:cs typeface="Times New Roman"/>
              </a:rPr>
              <a:t> </a:t>
            </a:r>
            <a:r>
              <a:rPr sz="2400" spc="-30" dirty="0">
                <a:solidFill>
                  <a:srgbClr val="DFE6CF"/>
                </a:solidFill>
                <a:latin typeface="Times New Roman"/>
                <a:cs typeface="Times New Roman"/>
              </a:rPr>
              <a:t>Markets</a:t>
            </a:r>
            <a:endParaRPr sz="2400">
              <a:latin typeface="Times New Roman"/>
              <a:cs typeface="Times New Roman"/>
            </a:endParaRPr>
          </a:p>
          <a:p>
            <a:pPr marL="287020" marR="5080" indent="-274320">
              <a:lnSpc>
                <a:spcPct val="100000"/>
              </a:lnSpc>
              <a:spcBef>
                <a:spcPts val="575"/>
              </a:spcBef>
              <a:buClr>
                <a:srgbClr val="ACC1C8"/>
              </a:buClr>
              <a:buChar char="•"/>
              <a:tabLst>
                <a:tab pos="287020" algn="l"/>
                <a:tab pos="287655" algn="l"/>
              </a:tabLst>
            </a:pPr>
            <a:r>
              <a:rPr sz="2400" spc="-60" dirty="0">
                <a:solidFill>
                  <a:srgbClr val="DFE6CF"/>
                </a:solidFill>
                <a:latin typeface="Times New Roman"/>
                <a:cs typeface="Times New Roman"/>
              </a:rPr>
              <a:t>There </a:t>
            </a:r>
            <a:r>
              <a:rPr sz="2400" spc="130" dirty="0">
                <a:solidFill>
                  <a:srgbClr val="DFE6CF"/>
                </a:solidFill>
                <a:latin typeface="Times New Roman"/>
                <a:cs typeface="Times New Roman"/>
              </a:rPr>
              <a:t>are </a:t>
            </a:r>
            <a:r>
              <a:rPr sz="2400" spc="-10" dirty="0">
                <a:solidFill>
                  <a:srgbClr val="DFE6CF"/>
                </a:solidFill>
                <a:latin typeface="Times New Roman"/>
                <a:cs typeface="Times New Roman"/>
              </a:rPr>
              <a:t>totally </a:t>
            </a:r>
            <a:r>
              <a:rPr sz="2400" spc="114" dirty="0">
                <a:solidFill>
                  <a:srgbClr val="DFE6CF"/>
                </a:solidFill>
                <a:latin typeface="Times New Roman"/>
                <a:cs typeface="Times New Roman"/>
              </a:rPr>
              <a:t>144  </a:t>
            </a:r>
            <a:r>
              <a:rPr sz="2400" spc="-45" dirty="0">
                <a:solidFill>
                  <a:srgbClr val="DFE6CF"/>
                </a:solidFill>
                <a:latin typeface="Times New Roman"/>
                <a:cs typeface="Times New Roman"/>
              </a:rPr>
              <a:t>Farmers </a:t>
            </a:r>
            <a:r>
              <a:rPr sz="2400" spc="-30" dirty="0">
                <a:solidFill>
                  <a:srgbClr val="DFE6CF"/>
                </a:solidFill>
                <a:latin typeface="Times New Roman"/>
                <a:cs typeface="Times New Roman"/>
              </a:rPr>
              <a:t>Markets </a:t>
            </a:r>
            <a:r>
              <a:rPr sz="2400" spc="-150" dirty="0">
                <a:solidFill>
                  <a:srgbClr val="DFE6CF"/>
                </a:solidFill>
                <a:latin typeface="Times New Roman"/>
                <a:cs typeface="Times New Roman"/>
              </a:rPr>
              <a:t>in </a:t>
            </a:r>
            <a:r>
              <a:rPr sz="2400" spc="-70" dirty="0">
                <a:solidFill>
                  <a:srgbClr val="DFE6CF"/>
                </a:solidFill>
                <a:latin typeface="Times New Roman"/>
                <a:cs typeface="Times New Roman"/>
              </a:rPr>
              <a:t>New </a:t>
            </a:r>
            <a:r>
              <a:rPr sz="2400" spc="-180" dirty="0">
                <a:solidFill>
                  <a:srgbClr val="DFE6CF"/>
                </a:solidFill>
                <a:latin typeface="Times New Roman"/>
                <a:cs typeface="Times New Roman"/>
              </a:rPr>
              <a:t>York  </a:t>
            </a:r>
            <a:r>
              <a:rPr sz="2400" spc="-110" dirty="0">
                <a:solidFill>
                  <a:srgbClr val="DFE6CF"/>
                </a:solidFill>
                <a:latin typeface="Times New Roman"/>
                <a:cs typeface="Times New Roman"/>
              </a:rPr>
              <a:t>city.</a:t>
            </a:r>
            <a:endParaRPr sz="2400">
              <a:latin typeface="Times New Roman"/>
              <a:cs typeface="Times New Roman"/>
            </a:endParaRPr>
          </a:p>
          <a:p>
            <a:pPr marL="287020" marR="34290" indent="-274320">
              <a:lnSpc>
                <a:spcPct val="100000"/>
              </a:lnSpc>
              <a:spcBef>
                <a:spcPts val="575"/>
              </a:spcBef>
              <a:buClr>
                <a:srgbClr val="ACC1C8"/>
              </a:buClr>
              <a:buChar char="•"/>
              <a:tabLst>
                <a:tab pos="287020" algn="l"/>
                <a:tab pos="287655" algn="l"/>
              </a:tabLst>
            </a:pPr>
            <a:r>
              <a:rPr sz="2400" spc="-70" dirty="0">
                <a:solidFill>
                  <a:srgbClr val="DFE6CF"/>
                </a:solidFill>
                <a:latin typeface="Times New Roman"/>
                <a:cs typeface="Times New Roman"/>
              </a:rPr>
              <a:t>Highest </a:t>
            </a:r>
            <a:r>
              <a:rPr sz="2400" spc="-55" dirty="0">
                <a:solidFill>
                  <a:srgbClr val="DFE6CF"/>
                </a:solidFill>
                <a:latin typeface="Times New Roman"/>
                <a:cs typeface="Times New Roman"/>
              </a:rPr>
              <a:t>number </a:t>
            </a:r>
            <a:r>
              <a:rPr sz="2400" spc="130" dirty="0">
                <a:solidFill>
                  <a:srgbClr val="DFE6CF"/>
                </a:solidFill>
                <a:latin typeface="Times New Roman"/>
                <a:cs typeface="Times New Roman"/>
              </a:rPr>
              <a:t>are </a:t>
            </a:r>
            <a:r>
              <a:rPr sz="2400" spc="-150" dirty="0">
                <a:solidFill>
                  <a:srgbClr val="DFE6CF"/>
                </a:solidFill>
                <a:latin typeface="Times New Roman"/>
                <a:cs typeface="Times New Roman"/>
              </a:rPr>
              <a:t>in  </a:t>
            </a:r>
            <a:r>
              <a:rPr sz="2400" spc="-5" dirty="0">
                <a:solidFill>
                  <a:srgbClr val="DFE6CF"/>
                </a:solidFill>
                <a:latin typeface="Times New Roman"/>
                <a:cs typeface="Times New Roman"/>
              </a:rPr>
              <a:t>Manhattan </a:t>
            </a:r>
            <a:r>
              <a:rPr sz="2400" spc="75" dirty="0">
                <a:solidFill>
                  <a:srgbClr val="DFE6CF"/>
                </a:solidFill>
                <a:latin typeface="Times New Roman"/>
                <a:cs typeface="Times New Roman"/>
              </a:rPr>
              <a:t>and </a:t>
            </a:r>
            <a:r>
              <a:rPr sz="2400" spc="-110" dirty="0">
                <a:solidFill>
                  <a:srgbClr val="DFE6CF"/>
                </a:solidFill>
                <a:latin typeface="Times New Roman"/>
                <a:cs typeface="Times New Roman"/>
              </a:rPr>
              <a:t>Brooklyn.And  </a:t>
            </a:r>
            <a:r>
              <a:rPr sz="2400" spc="-70" dirty="0">
                <a:solidFill>
                  <a:srgbClr val="DFE6CF"/>
                </a:solidFill>
                <a:latin typeface="Times New Roman"/>
                <a:cs typeface="Times New Roman"/>
              </a:rPr>
              <a:t>lowest </a:t>
            </a:r>
            <a:r>
              <a:rPr sz="2400" spc="-150" dirty="0">
                <a:solidFill>
                  <a:srgbClr val="DFE6CF"/>
                </a:solidFill>
                <a:latin typeface="Times New Roman"/>
                <a:cs typeface="Times New Roman"/>
              </a:rPr>
              <a:t>in </a:t>
            </a:r>
            <a:r>
              <a:rPr sz="2400" spc="-30" dirty="0">
                <a:solidFill>
                  <a:srgbClr val="DFE6CF"/>
                </a:solidFill>
                <a:latin typeface="Times New Roman"/>
                <a:cs typeface="Times New Roman"/>
              </a:rPr>
              <a:t>Queens, </a:t>
            </a:r>
            <a:r>
              <a:rPr sz="2400" spc="-125" dirty="0">
                <a:solidFill>
                  <a:srgbClr val="DFE6CF"/>
                </a:solidFill>
                <a:latin typeface="Times New Roman"/>
                <a:cs typeface="Times New Roman"/>
              </a:rPr>
              <a:t>Bronx </a:t>
            </a:r>
            <a:r>
              <a:rPr sz="2400" spc="75" dirty="0">
                <a:solidFill>
                  <a:srgbClr val="DFE6CF"/>
                </a:solidFill>
                <a:latin typeface="Times New Roman"/>
                <a:cs typeface="Times New Roman"/>
              </a:rPr>
              <a:t>and  </a:t>
            </a:r>
            <a:r>
              <a:rPr sz="2400" spc="10" dirty="0">
                <a:solidFill>
                  <a:srgbClr val="DFE6CF"/>
                </a:solidFill>
                <a:latin typeface="Times New Roman"/>
                <a:cs typeface="Times New Roman"/>
              </a:rPr>
              <a:t>Staten</a:t>
            </a:r>
            <a:r>
              <a:rPr sz="2400" spc="50" dirty="0">
                <a:solidFill>
                  <a:srgbClr val="DFE6CF"/>
                </a:solidFill>
                <a:latin typeface="Times New Roman"/>
                <a:cs typeface="Times New Roman"/>
              </a:rPr>
              <a:t> </a:t>
            </a:r>
            <a:r>
              <a:rPr sz="2400" spc="-60" dirty="0">
                <a:solidFill>
                  <a:srgbClr val="DFE6CF"/>
                </a:solidFill>
                <a:latin typeface="Times New Roman"/>
                <a:cs typeface="Times New Roman"/>
              </a:rPr>
              <a:t>Island.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609844" y="2391156"/>
            <a:ext cx="3659124" cy="36454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406140" y="1301496"/>
            <a:ext cx="3217164" cy="3154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765035" y="1473708"/>
            <a:ext cx="141732" cy="716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062216" y="1315212"/>
            <a:ext cx="201295" cy="291465"/>
          </a:xfrm>
          <a:custGeom>
            <a:avLst/>
            <a:gdLst/>
            <a:ahLst/>
            <a:cxnLst/>
            <a:rect l="l" t="t" r="r" b="b"/>
            <a:pathLst>
              <a:path w="201295" h="291465">
                <a:moveTo>
                  <a:pt x="64008" y="108204"/>
                </a:moveTo>
                <a:lnTo>
                  <a:pt x="0" y="108204"/>
                </a:lnTo>
                <a:lnTo>
                  <a:pt x="1976" y="83581"/>
                </a:lnTo>
                <a:lnTo>
                  <a:pt x="17359" y="43481"/>
                </a:lnTo>
                <a:lnTo>
                  <a:pt x="47101" y="15430"/>
                </a:lnTo>
                <a:lnTo>
                  <a:pt x="84915" y="1714"/>
                </a:lnTo>
                <a:lnTo>
                  <a:pt x="106680" y="0"/>
                </a:lnTo>
                <a:lnTo>
                  <a:pt x="126396" y="1452"/>
                </a:lnTo>
                <a:lnTo>
                  <a:pt x="175260" y="24384"/>
                </a:lnTo>
                <a:lnTo>
                  <a:pt x="194557" y="51816"/>
                </a:lnTo>
                <a:lnTo>
                  <a:pt x="100584" y="51816"/>
                </a:lnTo>
                <a:lnTo>
                  <a:pt x="92011" y="52673"/>
                </a:lnTo>
                <a:lnTo>
                  <a:pt x="66865" y="82867"/>
                </a:lnTo>
                <a:lnTo>
                  <a:pt x="64793" y="94464"/>
                </a:lnTo>
                <a:lnTo>
                  <a:pt x="64008" y="108204"/>
                </a:lnTo>
                <a:close/>
              </a:path>
              <a:path w="201295" h="291465">
                <a:moveTo>
                  <a:pt x="201168" y="291084"/>
                </a:moveTo>
                <a:lnTo>
                  <a:pt x="3048" y="291084"/>
                </a:lnTo>
                <a:lnTo>
                  <a:pt x="99060" y="167640"/>
                </a:lnTo>
                <a:lnTo>
                  <a:pt x="109394" y="154495"/>
                </a:lnTo>
                <a:lnTo>
                  <a:pt x="117729" y="142494"/>
                </a:lnTo>
                <a:lnTo>
                  <a:pt x="136398" y="105918"/>
                </a:lnTo>
                <a:lnTo>
                  <a:pt x="138684" y="89916"/>
                </a:lnTo>
                <a:lnTo>
                  <a:pt x="138088" y="82200"/>
                </a:lnTo>
                <a:lnTo>
                  <a:pt x="108299" y="52411"/>
                </a:lnTo>
                <a:lnTo>
                  <a:pt x="100584" y="51816"/>
                </a:lnTo>
                <a:lnTo>
                  <a:pt x="194557" y="51816"/>
                </a:lnTo>
                <a:lnTo>
                  <a:pt x="199477" y="68318"/>
                </a:lnTo>
                <a:lnTo>
                  <a:pt x="201168" y="86868"/>
                </a:lnTo>
                <a:lnTo>
                  <a:pt x="199191" y="105727"/>
                </a:lnTo>
                <a:lnTo>
                  <a:pt x="183808" y="146875"/>
                </a:lnTo>
                <a:lnTo>
                  <a:pt x="153924" y="193548"/>
                </a:lnTo>
                <a:lnTo>
                  <a:pt x="128016" y="228600"/>
                </a:lnTo>
                <a:lnTo>
                  <a:pt x="120396" y="237744"/>
                </a:lnTo>
                <a:lnTo>
                  <a:pt x="201168" y="237744"/>
                </a:lnTo>
                <a:lnTo>
                  <a:pt x="201168" y="291084"/>
                </a:lnTo>
                <a:close/>
              </a:path>
            </a:pathLst>
          </a:custGeom>
          <a:solidFill>
            <a:srgbClr val="FDFDF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056119" y="1307592"/>
            <a:ext cx="215265" cy="304800"/>
          </a:xfrm>
          <a:custGeom>
            <a:avLst/>
            <a:gdLst/>
            <a:ahLst/>
            <a:cxnLst/>
            <a:rect l="l" t="t" r="r" b="b"/>
            <a:pathLst>
              <a:path w="215265" h="304800">
                <a:moveTo>
                  <a:pt x="73152" y="121920"/>
                </a:moveTo>
                <a:lnTo>
                  <a:pt x="3048" y="121920"/>
                </a:lnTo>
                <a:lnTo>
                  <a:pt x="0" y="118872"/>
                </a:lnTo>
                <a:lnTo>
                  <a:pt x="0" y="102108"/>
                </a:lnTo>
                <a:lnTo>
                  <a:pt x="1524" y="89916"/>
                </a:lnTo>
                <a:lnTo>
                  <a:pt x="4572" y="79248"/>
                </a:lnTo>
                <a:lnTo>
                  <a:pt x="7620" y="67056"/>
                </a:lnTo>
                <a:lnTo>
                  <a:pt x="39624" y="22860"/>
                </a:lnTo>
                <a:lnTo>
                  <a:pt x="89916" y="1524"/>
                </a:lnTo>
                <a:lnTo>
                  <a:pt x="100584" y="0"/>
                </a:lnTo>
                <a:lnTo>
                  <a:pt x="123444" y="0"/>
                </a:lnTo>
                <a:lnTo>
                  <a:pt x="132588" y="1524"/>
                </a:lnTo>
                <a:lnTo>
                  <a:pt x="143256" y="3048"/>
                </a:lnTo>
                <a:lnTo>
                  <a:pt x="152400" y="6096"/>
                </a:lnTo>
                <a:lnTo>
                  <a:pt x="167640" y="13716"/>
                </a:lnTo>
                <a:lnTo>
                  <a:pt x="102108" y="13716"/>
                </a:lnTo>
                <a:lnTo>
                  <a:pt x="92964" y="15240"/>
                </a:lnTo>
                <a:lnTo>
                  <a:pt x="82296" y="16764"/>
                </a:lnTo>
                <a:lnTo>
                  <a:pt x="73152" y="19812"/>
                </a:lnTo>
                <a:lnTo>
                  <a:pt x="65532" y="24384"/>
                </a:lnTo>
                <a:lnTo>
                  <a:pt x="56388" y="28956"/>
                </a:lnTo>
                <a:lnTo>
                  <a:pt x="24384" y="62484"/>
                </a:lnTo>
                <a:lnTo>
                  <a:pt x="13716" y="103632"/>
                </a:lnTo>
                <a:lnTo>
                  <a:pt x="13716" y="108204"/>
                </a:lnTo>
                <a:lnTo>
                  <a:pt x="6096" y="108204"/>
                </a:lnTo>
                <a:lnTo>
                  <a:pt x="13716" y="115824"/>
                </a:lnTo>
                <a:lnTo>
                  <a:pt x="76200" y="115824"/>
                </a:lnTo>
                <a:lnTo>
                  <a:pt x="76200" y="118872"/>
                </a:lnTo>
                <a:lnTo>
                  <a:pt x="73152" y="121920"/>
                </a:lnTo>
                <a:close/>
              </a:path>
              <a:path w="215265" h="304800">
                <a:moveTo>
                  <a:pt x="201168" y="251460"/>
                </a:moveTo>
                <a:lnTo>
                  <a:pt x="123444" y="251460"/>
                </a:lnTo>
                <a:lnTo>
                  <a:pt x="120396" y="248412"/>
                </a:lnTo>
                <a:lnTo>
                  <a:pt x="118872" y="245364"/>
                </a:lnTo>
                <a:lnTo>
                  <a:pt x="118872" y="242316"/>
                </a:lnTo>
                <a:lnTo>
                  <a:pt x="120396" y="240792"/>
                </a:lnTo>
                <a:lnTo>
                  <a:pt x="143256" y="213360"/>
                </a:lnTo>
                <a:lnTo>
                  <a:pt x="149352" y="205740"/>
                </a:lnTo>
                <a:lnTo>
                  <a:pt x="153924" y="198120"/>
                </a:lnTo>
                <a:lnTo>
                  <a:pt x="170688" y="172212"/>
                </a:lnTo>
                <a:lnTo>
                  <a:pt x="193548" y="131064"/>
                </a:lnTo>
                <a:lnTo>
                  <a:pt x="199644" y="112776"/>
                </a:lnTo>
                <a:lnTo>
                  <a:pt x="199644" y="103632"/>
                </a:lnTo>
                <a:lnTo>
                  <a:pt x="201168" y="94488"/>
                </a:lnTo>
                <a:lnTo>
                  <a:pt x="201168" y="85344"/>
                </a:lnTo>
                <a:lnTo>
                  <a:pt x="198120" y="70104"/>
                </a:lnTo>
                <a:lnTo>
                  <a:pt x="176784" y="36576"/>
                </a:lnTo>
                <a:lnTo>
                  <a:pt x="163068" y="27432"/>
                </a:lnTo>
                <a:lnTo>
                  <a:pt x="156972" y="22860"/>
                </a:lnTo>
                <a:lnTo>
                  <a:pt x="149352" y="19812"/>
                </a:lnTo>
                <a:lnTo>
                  <a:pt x="140208" y="16764"/>
                </a:lnTo>
                <a:lnTo>
                  <a:pt x="121920" y="13716"/>
                </a:lnTo>
                <a:lnTo>
                  <a:pt x="167640" y="13716"/>
                </a:lnTo>
                <a:lnTo>
                  <a:pt x="170688" y="15240"/>
                </a:lnTo>
                <a:lnTo>
                  <a:pt x="178308" y="19812"/>
                </a:lnTo>
                <a:lnTo>
                  <a:pt x="185928" y="25908"/>
                </a:lnTo>
                <a:lnTo>
                  <a:pt x="192024" y="33528"/>
                </a:lnTo>
                <a:lnTo>
                  <a:pt x="198120" y="39624"/>
                </a:lnTo>
                <a:lnTo>
                  <a:pt x="202692" y="48768"/>
                </a:lnTo>
                <a:lnTo>
                  <a:pt x="207264" y="56388"/>
                </a:lnTo>
                <a:lnTo>
                  <a:pt x="213360" y="74676"/>
                </a:lnTo>
                <a:lnTo>
                  <a:pt x="213360" y="83820"/>
                </a:lnTo>
                <a:lnTo>
                  <a:pt x="214884" y="92964"/>
                </a:lnTo>
                <a:lnTo>
                  <a:pt x="210312" y="124968"/>
                </a:lnTo>
                <a:lnTo>
                  <a:pt x="196596" y="156972"/>
                </a:lnTo>
                <a:lnTo>
                  <a:pt x="190500" y="169164"/>
                </a:lnTo>
                <a:lnTo>
                  <a:pt x="182880" y="179832"/>
                </a:lnTo>
                <a:lnTo>
                  <a:pt x="164592" y="205740"/>
                </a:lnTo>
                <a:lnTo>
                  <a:pt x="160020" y="213360"/>
                </a:lnTo>
                <a:lnTo>
                  <a:pt x="153924" y="220980"/>
                </a:lnTo>
                <a:lnTo>
                  <a:pt x="146304" y="230124"/>
                </a:lnTo>
                <a:lnTo>
                  <a:pt x="141224" y="237744"/>
                </a:lnTo>
                <a:lnTo>
                  <a:pt x="126492" y="237744"/>
                </a:lnTo>
                <a:lnTo>
                  <a:pt x="131064" y="249936"/>
                </a:lnTo>
                <a:lnTo>
                  <a:pt x="201168" y="249936"/>
                </a:lnTo>
                <a:lnTo>
                  <a:pt x="201168" y="251460"/>
                </a:lnTo>
                <a:close/>
              </a:path>
              <a:path w="215265" h="304800">
                <a:moveTo>
                  <a:pt x="62484" y="114300"/>
                </a:moveTo>
                <a:lnTo>
                  <a:pt x="64008" y="100584"/>
                </a:lnTo>
                <a:lnTo>
                  <a:pt x="67056" y="88392"/>
                </a:lnTo>
                <a:lnTo>
                  <a:pt x="70104" y="79248"/>
                </a:lnTo>
                <a:lnTo>
                  <a:pt x="70104" y="77724"/>
                </a:lnTo>
                <a:lnTo>
                  <a:pt x="73152" y="70104"/>
                </a:lnTo>
                <a:lnTo>
                  <a:pt x="74676" y="70104"/>
                </a:lnTo>
                <a:lnTo>
                  <a:pt x="74676" y="68580"/>
                </a:lnTo>
                <a:lnTo>
                  <a:pt x="79248" y="62484"/>
                </a:lnTo>
                <a:lnTo>
                  <a:pt x="80772" y="62484"/>
                </a:lnTo>
                <a:lnTo>
                  <a:pt x="80772" y="60960"/>
                </a:lnTo>
                <a:lnTo>
                  <a:pt x="86868" y="57912"/>
                </a:lnTo>
                <a:lnTo>
                  <a:pt x="88392" y="56388"/>
                </a:lnTo>
                <a:lnTo>
                  <a:pt x="96012" y="53340"/>
                </a:lnTo>
                <a:lnTo>
                  <a:pt x="117348" y="53340"/>
                </a:lnTo>
                <a:lnTo>
                  <a:pt x="123444" y="56388"/>
                </a:lnTo>
                <a:lnTo>
                  <a:pt x="124968" y="56388"/>
                </a:lnTo>
                <a:lnTo>
                  <a:pt x="131064" y="59436"/>
                </a:lnTo>
                <a:lnTo>
                  <a:pt x="132588" y="59436"/>
                </a:lnTo>
                <a:lnTo>
                  <a:pt x="132588" y="60960"/>
                </a:lnTo>
                <a:lnTo>
                  <a:pt x="138684" y="65532"/>
                </a:lnTo>
                <a:lnTo>
                  <a:pt x="140208" y="65532"/>
                </a:lnTo>
                <a:lnTo>
                  <a:pt x="141351" y="67056"/>
                </a:lnTo>
                <a:lnTo>
                  <a:pt x="100584" y="67056"/>
                </a:lnTo>
                <a:lnTo>
                  <a:pt x="96774" y="68580"/>
                </a:lnTo>
                <a:lnTo>
                  <a:pt x="94488" y="68580"/>
                </a:lnTo>
                <a:lnTo>
                  <a:pt x="90424" y="71628"/>
                </a:lnTo>
                <a:lnTo>
                  <a:pt x="89916" y="71628"/>
                </a:lnTo>
                <a:lnTo>
                  <a:pt x="88392" y="73152"/>
                </a:lnTo>
                <a:lnTo>
                  <a:pt x="88773" y="73152"/>
                </a:lnTo>
                <a:lnTo>
                  <a:pt x="85344" y="77724"/>
                </a:lnTo>
                <a:lnTo>
                  <a:pt x="85953" y="77724"/>
                </a:lnTo>
                <a:lnTo>
                  <a:pt x="83210" y="82296"/>
                </a:lnTo>
                <a:lnTo>
                  <a:pt x="82296" y="82296"/>
                </a:lnTo>
                <a:lnTo>
                  <a:pt x="79248" y="92964"/>
                </a:lnTo>
                <a:lnTo>
                  <a:pt x="77724" y="103632"/>
                </a:lnTo>
                <a:lnTo>
                  <a:pt x="77152" y="108204"/>
                </a:lnTo>
                <a:lnTo>
                  <a:pt x="70104" y="108204"/>
                </a:lnTo>
                <a:lnTo>
                  <a:pt x="62484" y="114300"/>
                </a:lnTo>
                <a:close/>
              </a:path>
              <a:path w="215265" h="304800">
                <a:moveTo>
                  <a:pt x="129540" y="76200"/>
                </a:moveTo>
                <a:lnTo>
                  <a:pt x="124968" y="71628"/>
                </a:lnTo>
                <a:lnTo>
                  <a:pt x="118872" y="68580"/>
                </a:lnTo>
                <a:lnTo>
                  <a:pt x="120396" y="68580"/>
                </a:lnTo>
                <a:lnTo>
                  <a:pt x="112776" y="67056"/>
                </a:lnTo>
                <a:lnTo>
                  <a:pt x="141351" y="67056"/>
                </a:lnTo>
                <a:lnTo>
                  <a:pt x="144780" y="71628"/>
                </a:lnTo>
                <a:lnTo>
                  <a:pt x="144780" y="73152"/>
                </a:lnTo>
                <a:lnTo>
                  <a:pt x="145542" y="74676"/>
                </a:lnTo>
                <a:lnTo>
                  <a:pt x="129540" y="74676"/>
                </a:lnTo>
                <a:lnTo>
                  <a:pt x="129540" y="76200"/>
                </a:lnTo>
                <a:close/>
              </a:path>
              <a:path w="215265" h="304800">
                <a:moveTo>
                  <a:pt x="92964" y="70104"/>
                </a:moveTo>
                <a:lnTo>
                  <a:pt x="94488" y="68580"/>
                </a:lnTo>
                <a:lnTo>
                  <a:pt x="96774" y="68580"/>
                </a:lnTo>
                <a:lnTo>
                  <a:pt x="92964" y="70104"/>
                </a:lnTo>
                <a:close/>
              </a:path>
              <a:path w="215265" h="304800">
                <a:moveTo>
                  <a:pt x="88392" y="73152"/>
                </a:moveTo>
                <a:lnTo>
                  <a:pt x="89916" y="71628"/>
                </a:lnTo>
                <a:lnTo>
                  <a:pt x="89262" y="72498"/>
                </a:lnTo>
                <a:lnTo>
                  <a:pt x="88392" y="73152"/>
                </a:lnTo>
                <a:close/>
              </a:path>
              <a:path w="215265" h="304800">
                <a:moveTo>
                  <a:pt x="89262" y="72498"/>
                </a:moveTo>
                <a:lnTo>
                  <a:pt x="89916" y="71628"/>
                </a:lnTo>
                <a:lnTo>
                  <a:pt x="90424" y="71628"/>
                </a:lnTo>
                <a:lnTo>
                  <a:pt x="89262" y="72498"/>
                </a:lnTo>
                <a:close/>
              </a:path>
              <a:path w="215265" h="304800">
                <a:moveTo>
                  <a:pt x="88773" y="73152"/>
                </a:moveTo>
                <a:lnTo>
                  <a:pt x="88392" y="73152"/>
                </a:lnTo>
                <a:lnTo>
                  <a:pt x="89262" y="72498"/>
                </a:lnTo>
                <a:lnTo>
                  <a:pt x="88773" y="73152"/>
                </a:lnTo>
                <a:close/>
              </a:path>
              <a:path w="215265" h="304800">
                <a:moveTo>
                  <a:pt x="149352" y="80772"/>
                </a:moveTo>
                <a:lnTo>
                  <a:pt x="134112" y="80772"/>
                </a:lnTo>
                <a:lnTo>
                  <a:pt x="129540" y="74676"/>
                </a:lnTo>
                <a:lnTo>
                  <a:pt x="145542" y="74676"/>
                </a:lnTo>
                <a:lnTo>
                  <a:pt x="147828" y="79248"/>
                </a:lnTo>
                <a:lnTo>
                  <a:pt x="149352" y="79248"/>
                </a:lnTo>
                <a:lnTo>
                  <a:pt x="149352" y="80772"/>
                </a:lnTo>
                <a:close/>
              </a:path>
              <a:path w="215265" h="304800">
                <a:moveTo>
                  <a:pt x="85953" y="77724"/>
                </a:moveTo>
                <a:lnTo>
                  <a:pt x="85344" y="77724"/>
                </a:lnTo>
                <a:lnTo>
                  <a:pt x="86868" y="76200"/>
                </a:lnTo>
                <a:lnTo>
                  <a:pt x="85953" y="77724"/>
                </a:lnTo>
                <a:close/>
              </a:path>
              <a:path w="215265" h="304800">
                <a:moveTo>
                  <a:pt x="135636" y="85344"/>
                </a:moveTo>
                <a:lnTo>
                  <a:pt x="132588" y="79248"/>
                </a:lnTo>
                <a:lnTo>
                  <a:pt x="134112" y="80772"/>
                </a:lnTo>
                <a:lnTo>
                  <a:pt x="149352" y="80772"/>
                </a:lnTo>
                <a:lnTo>
                  <a:pt x="149961" y="83820"/>
                </a:lnTo>
                <a:lnTo>
                  <a:pt x="135636" y="83820"/>
                </a:lnTo>
                <a:lnTo>
                  <a:pt x="135636" y="85344"/>
                </a:lnTo>
                <a:close/>
              </a:path>
              <a:path w="215265" h="304800">
                <a:moveTo>
                  <a:pt x="82296" y="83820"/>
                </a:moveTo>
                <a:lnTo>
                  <a:pt x="82296" y="82296"/>
                </a:lnTo>
                <a:lnTo>
                  <a:pt x="83210" y="82296"/>
                </a:lnTo>
                <a:lnTo>
                  <a:pt x="82296" y="83820"/>
                </a:lnTo>
                <a:close/>
              </a:path>
              <a:path w="215265" h="304800">
                <a:moveTo>
                  <a:pt x="137160" y="91440"/>
                </a:moveTo>
                <a:lnTo>
                  <a:pt x="135636" y="83820"/>
                </a:lnTo>
                <a:lnTo>
                  <a:pt x="149961" y="83820"/>
                </a:lnTo>
                <a:lnTo>
                  <a:pt x="150876" y="88392"/>
                </a:lnTo>
                <a:lnTo>
                  <a:pt x="151130" y="89916"/>
                </a:lnTo>
                <a:lnTo>
                  <a:pt x="137160" y="89916"/>
                </a:lnTo>
                <a:lnTo>
                  <a:pt x="137160" y="91440"/>
                </a:lnTo>
                <a:close/>
              </a:path>
              <a:path w="215265" h="304800">
                <a:moveTo>
                  <a:pt x="211836" y="304800"/>
                </a:moveTo>
                <a:lnTo>
                  <a:pt x="6096" y="304800"/>
                </a:lnTo>
                <a:lnTo>
                  <a:pt x="3048" y="303276"/>
                </a:lnTo>
                <a:lnTo>
                  <a:pt x="3048" y="301752"/>
                </a:lnTo>
                <a:lnTo>
                  <a:pt x="1524" y="298704"/>
                </a:lnTo>
                <a:lnTo>
                  <a:pt x="1524" y="295656"/>
                </a:lnTo>
                <a:lnTo>
                  <a:pt x="3048" y="294132"/>
                </a:lnTo>
                <a:lnTo>
                  <a:pt x="100584" y="170688"/>
                </a:lnTo>
                <a:lnTo>
                  <a:pt x="109728" y="156972"/>
                </a:lnTo>
                <a:lnTo>
                  <a:pt x="118872" y="146304"/>
                </a:lnTo>
                <a:lnTo>
                  <a:pt x="124968" y="135636"/>
                </a:lnTo>
                <a:lnTo>
                  <a:pt x="129540" y="126492"/>
                </a:lnTo>
                <a:lnTo>
                  <a:pt x="134112" y="118872"/>
                </a:lnTo>
                <a:lnTo>
                  <a:pt x="137160" y="111252"/>
                </a:lnTo>
                <a:lnTo>
                  <a:pt x="137160" y="103632"/>
                </a:lnTo>
                <a:lnTo>
                  <a:pt x="138684" y="97536"/>
                </a:lnTo>
                <a:lnTo>
                  <a:pt x="137160" y="89916"/>
                </a:lnTo>
                <a:lnTo>
                  <a:pt x="151130" y="89916"/>
                </a:lnTo>
                <a:lnTo>
                  <a:pt x="152400" y="97536"/>
                </a:lnTo>
                <a:lnTo>
                  <a:pt x="149352" y="115824"/>
                </a:lnTo>
                <a:lnTo>
                  <a:pt x="146304" y="124968"/>
                </a:lnTo>
                <a:lnTo>
                  <a:pt x="137160" y="143256"/>
                </a:lnTo>
                <a:lnTo>
                  <a:pt x="129540" y="153924"/>
                </a:lnTo>
                <a:lnTo>
                  <a:pt x="121920" y="166116"/>
                </a:lnTo>
                <a:lnTo>
                  <a:pt x="111252" y="179832"/>
                </a:lnTo>
                <a:lnTo>
                  <a:pt x="23349" y="291084"/>
                </a:lnTo>
                <a:lnTo>
                  <a:pt x="9144" y="291084"/>
                </a:lnTo>
                <a:lnTo>
                  <a:pt x="13716" y="303276"/>
                </a:lnTo>
                <a:lnTo>
                  <a:pt x="213360" y="303276"/>
                </a:lnTo>
                <a:lnTo>
                  <a:pt x="211836" y="304800"/>
                </a:lnTo>
                <a:close/>
              </a:path>
              <a:path w="215265" h="304800">
                <a:moveTo>
                  <a:pt x="13716" y="115824"/>
                </a:moveTo>
                <a:lnTo>
                  <a:pt x="6096" y="108204"/>
                </a:lnTo>
                <a:lnTo>
                  <a:pt x="13716" y="108204"/>
                </a:lnTo>
                <a:lnTo>
                  <a:pt x="13716" y="115824"/>
                </a:lnTo>
                <a:close/>
              </a:path>
              <a:path w="215265" h="304800">
                <a:moveTo>
                  <a:pt x="76200" y="115824"/>
                </a:moveTo>
                <a:lnTo>
                  <a:pt x="13716" y="115824"/>
                </a:lnTo>
                <a:lnTo>
                  <a:pt x="13716" y="108204"/>
                </a:lnTo>
                <a:lnTo>
                  <a:pt x="63161" y="108204"/>
                </a:lnTo>
                <a:lnTo>
                  <a:pt x="62484" y="114300"/>
                </a:lnTo>
                <a:lnTo>
                  <a:pt x="76390" y="114300"/>
                </a:lnTo>
                <a:lnTo>
                  <a:pt x="76200" y="115824"/>
                </a:lnTo>
                <a:close/>
              </a:path>
              <a:path w="215265" h="304800">
                <a:moveTo>
                  <a:pt x="76390" y="114300"/>
                </a:moveTo>
                <a:lnTo>
                  <a:pt x="62484" y="114300"/>
                </a:lnTo>
                <a:lnTo>
                  <a:pt x="70104" y="108204"/>
                </a:lnTo>
                <a:lnTo>
                  <a:pt x="77152" y="108204"/>
                </a:lnTo>
                <a:lnTo>
                  <a:pt x="76390" y="114300"/>
                </a:lnTo>
                <a:close/>
              </a:path>
              <a:path w="215265" h="304800">
                <a:moveTo>
                  <a:pt x="131064" y="249936"/>
                </a:moveTo>
                <a:lnTo>
                  <a:pt x="126492" y="237744"/>
                </a:lnTo>
                <a:lnTo>
                  <a:pt x="141224" y="237744"/>
                </a:lnTo>
                <a:lnTo>
                  <a:pt x="140208" y="239268"/>
                </a:lnTo>
                <a:lnTo>
                  <a:pt x="131064" y="249936"/>
                </a:lnTo>
                <a:close/>
              </a:path>
              <a:path w="215265" h="304800">
                <a:moveTo>
                  <a:pt x="201168" y="249936"/>
                </a:moveTo>
                <a:lnTo>
                  <a:pt x="131064" y="249936"/>
                </a:lnTo>
                <a:lnTo>
                  <a:pt x="140208" y="239268"/>
                </a:lnTo>
                <a:lnTo>
                  <a:pt x="141224" y="237744"/>
                </a:lnTo>
                <a:lnTo>
                  <a:pt x="211836" y="237744"/>
                </a:lnTo>
                <a:lnTo>
                  <a:pt x="214884" y="240792"/>
                </a:lnTo>
                <a:lnTo>
                  <a:pt x="214884" y="245364"/>
                </a:lnTo>
                <a:lnTo>
                  <a:pt x="201168" y="245364"/>
                </a:lnTo>
                <a:lnTo>
                  <a:pt x="201168" y="249936"/>
                </a:lnTo>
                <a:close/>
              </a:path>
              <a:path w="215265" h="304800">
                <a:moveTo>
                  <a:pt x="201168" y="298704"/>
                </a:moveTo>
                <a:lnTo>
                  <a:pt x="201168" y="245364"/>
                </a:lnTo>
                <a:lnTo>
                  <a:pt x="207264" y="251460"/>
                </a:lnTo>
                <a:lnTo>
                  <a:pt x="214884" y="251460"/>
                </a:lnTo>
                <a:lnTo>
                  <a:pt x="214884" y="291084"/>
                </a:lnTo>
                <a:lnTo>
                  <a:pt x="207264" y="291084"/>
                </a:lnTo>
                <a:lnTo>
                  <a:pt x="201168" y="298704"/>
                </a:lnTo>
                <a:close/>
              </a:path>
              <a:path w="215265" h="304800">
                <a:moveTo>
                  <a:pt x="214884" y="251460"/>
                </a:moveTo>
                <a:lnTo>
                  <a:pt x="207264" y="251460"/>
                </a:lnTo>
                <a:lnTo>
                  <a:pt x="201168" y="245364"/>
                </a:lnTo>
                <a:lnTo>
                  <a:pt x="214884" y="245364"/>
                </a:lnTo>
                <a:lnTo>
                  <a:pt x="214884" y="251460"/>
                </a:lnTo>
                <a:close/>
              </a:path>
              <a:path w="215265" h="304800">
                <a:moveTo>
                  <a:pt x="13716" y="303276"/>
                </a:moveTo>
                <a:lnTo>
                  <a:pt x="9144" y="291084"/>
                </a:lnTo>
                <a:lnTo>
                  <a:pt x="23349" y="291084"/>
                </a:lnTo>
                <a:lnTo>
                  <a:pt x="13716" y="303276"/>
                </a:lnTo>
                <a:close/>
              </a:path>
              <a:path w="215265" h="304800">
                <a:moveTo>
                  <a:pt x="213360" y="303276"/>
                </a:moveTo>
                <a:lnTo>
                  <a:pt x="13716" y="303276"/>
                </a:lnTo>
                <a:lnTo>
                  <a:pt x="23349" y="291084"/>
                </a:lnTo>
                <a:lnTo>
                  <a:pt x="201168" y="291084"/>
                </a:lnTo>
                <a:lnTo>
                  <a:pt x="201168" y="298704"/>
                </a:lnTo>
                <a:lnTo>
                  <a:pt x="214884" y="298704"/>
                </a:lnTo>
                <a:lnTo>
                  <a:pt x="214884" y="301752"/>
                </a:lnTo>
                <a:lnTo>
                  <a:pt x="213360" y="303276"/>
                </a:lnTo>
                <a:close/>
              </a:path>
              <a:path w="215265" h="304800">
                <a:moveTo>
                  <a:pt x="214884" y="298704"/>
                </a:moveTo>
                <a:lnTo>
                  <a:pt x="201168" y="298704"/>
                </a:lnTo>
                <a:lnTo>
                  <a:pt x="207264" y="291084"/>
                </a:lnTo>
                <a:lnTo>
                  <a:pt x="214884" y="291084"/>
                </a:lnTo>
                <a:lnTo>
                  <a:pt x="214884" y="298704"/>
                </a:lnTo>
                <a:close/>
              </a:path>
            </a:pathLst>
          </a:custGeom>
          <a:solidFill>
            <a:srgbClr val="384F5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752080" y="1968561"/>
            <a:ext cx="495998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87020" indent="-274320">
              <a:lnSpc>
                <a:spcPct val="100000"/>
              </a:lnSpc>
              <a:spcBef>
                <a:spcPts val="105"/>
              </a:spcBef>
              <a:buClr>
                <a:srgbClr val="ACC1C8"/>
              </a:buClr>
              <a:buChar char="•"/>
              <a:tabLst>
                <a:tab pos="287020" algn="l"/>
                <a:tab pos="287655" algn="l"/>
              </a:tabLst>
            </a:pPr>
            <a:r>
              <a:rPr sz="2000" spc="20" dirty="0">
                <a:solidFill>
                  <a:srgbClr val="DFE6CF"/>
                </a:solidFill>
                <a:latin typeface="Times New Roman"/>
                <a:cs typeface="Times New Roman"/>
              </a:rPr>
              <a:t>Farmers </a:t>
            </a:r>
            <a:r>
              <a:rPr sz="2000" spc="-10" dirty="0">
                <a:solidFill>
                  <a:srgbClr val="DFE6CF"/>
                </a:solidFill>
                <a:latin typeface="Times New Roman"/>
                <a:cs typeface="Times New Roman"/>
              </a:rPr>
              <a:t>Market </a:t>
            </a:r>
            <a:r>
              <a:rPr sz="2000" spc="35" dirty="0">
                <a:solidFill>
                  <a:srgbClr val="DFE6CF"/>
                </a:solidFill>
                <a:latin typeface="Times New Roman"/>
                <a:cs typeface="Times New Roman"/>
              </a:rPr>
              <a:t>visualisation-New </a:t>
            </a:r>
            <a:r>
              <a:rPr sz="2000" spc="-120" dirty="0">
                <a:solidFill>
                  <a:srgbClr val="DFE6CF"/>
                </a:solidFill>
                <a:latin typeface="Times New Roman"/>
                <a:cs typeface="Times New Roman"/>
              </a:rPr>
              <a:t>York</a:t>
            </a:r>
            <a:r>
              <a:rPr sz="2000" spc="65" dirty="0">
                <a:solidFill>
                  <a:srgbClr val="DFE6CF"/>
                </a:solidFill>
                <a:latin typeface="Times New Roman"/>
                <a:cs typeface="Times New Roman"/>
              </a:rPr>
              <a:t> </a:t>
            </a:r>
            <a:r>
              <a:rPr sz="2000" spc="-55" dirty="0">
                <a:solidFill>
                  <a:srgbClr val="DFE6CF"/>
                </a:solidFill>
                <a:latin typeface="Times New Roman"/>
                <a:cs typeface="Times New Roman"/>
              </a:rPr>
              <a:t>City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956816" y="2407920"/>
            <a:ext cx="6922008" cy="412394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2668" y="350520"/>
            <a:ext cx="9143999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12875" y="478536"/>
            <a:ext cx="8890000" cy="6604000"/>
          </a:xfrm>
          <a:custGeom>
            <a:avLst/>
            <a:gdLst/>
            <a:ahLst/>
            <a:cxnLst/>
            <a:rect l="l" t="t" r="r" b="b"/>
            <a:pathLst>
              <a:path w="8890000" h="6604000">
                <a:moveTo>
                  <a:pt x="8884920" y="6603492"/>
                </a:moveTo>
                <a:lnTo>
                  <a:pt x="4572" y="6603492"/>
                </a:lnTo>
                <a:lnTo>
                  <a:pt x="0" y="6598920"/>
                </a:lnTo>
                <a:lnTo>
                  <a:pt x="0" y="4572"/>
                </a:lnTo>
                <a:lnTo>
                  <a:pt x="4572" y="0"/>
                </a:lnTo>
                <a:lnTo>
                  <a:pt x="8884920" y="0"/>
                </a:lnTo>
                <a:lnTo>
                  <a:pt x="8889492" y="4572"/>
                </a:lnTo>
                <a:lnTo>
                  <a:pt x="8889492" y="9144"/>
                </a:lnTo>
                <a:lnTo>
                  <a:pt x="19812" y="9144"/>
                </a:lnTo>
                <a:lnTo>
                  <a:pt x="9144" y="19812"/>
                </a:lnTo>
                <a:lnTo>
                  <a:pt x="19812" y="19812"/>
                </a:lnTo>
                <a:lnTo>
                  <a:pt x="19812" y="6583680"/>
                </a:lnTo>
                <a:lnTo>
                  <a:pt x="9144" y="6583680"/>
                </a:lnTo>
                <a:lnTo>
                  <a:pt x="19812" y="6592824"/>
                </a:lnTo>
                <a:lnTo>
                  <a:pt x="8889492" y="6592824"/>
                </a:lnTo>
                <a:lnTo>
                  <a:pt x="8889492" y="6598920"/>
                </a:lnTo>
                <a:lnTo>
                  <a:pt x="8884920" y="6603492"/>
                </a:lnTo>
                <a:close/>
              </a:path>
              <a:path w="8890000" h="6604000">
                <a:moveTo>
                  <a:pt x="19812" y="19812"/>
                </a:moveTo>
                <a:lnTo>
                  <a:pt x="9144" y="19812"/>
                </a:lnTo>
                <a:lnTo>
                  <a:pt x="19812" y="9144"/>
                </a:lnTo>
                <a:lnTo>
                  <a:pt x="19812" y="19812"/>
                </a:lnTo>
                <a:close/>
              </a:path>
              <a:path w="8890000" h="6604000">
                <a:moveTo>
                  <a:pt x="8869680" y="19812"/>
                </a:moveTo>
                <a:lnTo>
                  <a:pt x="19812" y="19812"/>
                </a:lnTo>
                <a:lnTo>
                  <a:pt x="19812" y="9144"/>
                </a:lnTo>
                <a:lnTo>
                  <a:pt x="8869680" y="9144"/>
                </a:lnTo>
                <a:lnTo>
                  <a:pt x="8869680" y="19812"/>
                </a:lnTo>
                <a:close/>
              </a:path>
              <a:path w="8890000" h="6604000">
                <a:moveTo>
                  <a:pt x="8869680" y="6592824"/>
                </a:moveTo>
                <a:lnTo>
                  <a:pt x="8869680" y="9144"/>
                </a:lnTo>
                <a:lnTo>
                  <a:pt x="8878824" y="19812"/>
                </a:lnTo>
                <a:lnTo>
                  <a:pt x="8889492" y="19812"/>
                </a:lnTo>
                <a:lnTo>
                  <a:pt x="8889492" y="6583680"/>
                </a:lnTo>
                <a:lnTo>
                  <a:pt x="8878824" y="6583680"/>
                </a:lnTo>
                <a:lnTo>
                  <a:pt x="8869680" y="6592824"/>
                </a:lnTo>
                <a:close/>
              </a:path>
              <a:path w="8890000" h="6604000">
                <a:moveTo>
                  <a:pt x="8889492" y="19812"/>
                </a:moveTo>
                <a:lnTo>
                  <a:pt x="8878824" y="19812"/>
                </a:lnTo>
                <a:lnTo>
                  <a:pt x="8869680" y="9144"/>
                </a:lnTo>
                <a:lnTo>
                  <a:pt x="8889492" y="9144"/>
                </a:lnTo>
                <a:lnTo>
                  <a:pt x="8889492" y="19812"/>
                </a:lnTo>
                <a:close/>
              </a:path>
              <a:path w="8890000" h="6604000">
                <a:moveTo>
                  <a:pt x="19812" y="6592824"/>
                </a:moveTo>
                <a:lnTo>
                  <a:pt x="9144" y="6583680"/>
                </a:lnTo>
                <a:lnTo>
                  <a:pt x="19812" y="6583680"/>
                </a:lnTo>
                <a:lnTo>
                  <a:pt x="19812" y="6592824"/>
                </a:lnTo>
                <a:close/>
              </a:path>
              <a:path w="8890000" h="6604000">
                <a:moveTo>
                  <a:pt x="8869680" y="6592824"/>
                </a:moveTo>
                <a:lnTo>
                  <a:pt x="19812" y="6592824"/>
                </a:lnTo>
                <a:lnTo>
                  <a:pt x="19812" y="6583680"/>
                </a:lnTo>
                <a:lnTo>
                  <a:pt x="8869680" y="6583680"/>
                </a:lnTo>
                <a:lnTo>
                  <a:pt x="8869680" y="6592824"/>
                </a:lnTo>
                <a:close/>
              </a:path>
              <a:path w="8890000" h="6604000">
                <a:moveTo>
                  <a:pt x="8889492" y="6592824"/>
                </a:moveTo>
                <a:lnTo>
                  <a:pt x="8869680" y="6592824"/>
                </a:lnTo>
                <a:lnTo>
                  <a:pt x="8878824" y="6583680"/>
                </a:lnTo>
                <a:lnTo>
                  <a:pt x="8889492" y="6583680"/>
                </a:lnTo>
                <a:lnTo>
                  <a:pt x="8889492" y="6592824"/>
                </a:lnTo>
                <a:close/>
              </a:path>
            </a:pathLst>
          </a:custGeom>
          <a:solidFill>
            <a:srgbClr val="CFC6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406140" y="1301496"/>
            <a:ext cx="3217164" cy="3154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765035" y="1473708"/>
            <a:ext cx="141732" cy="7162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056120" y="1309116"/>
            <a:ext cx="210312" cy="30734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308592" y="1967006"/>
            <a:ext cx="7942580" cy="35369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6385" marR="168275" indent="-273685" algn="just">
              <a:lnSpc>
                <a:spcPct val="100000"/>
              </a:lnSpc>
              <a:spcBef>
                <a:spcPts val="100"/>
              </a:spcBef>
              <a:buClr>
                <a:srgbClr val="ACC1C8"/>
              </a:buClr>
              <a:buChar char="•"/>
              <a:tabLst>
                <a:tab pos="287020" algn="l"/>
              </a:tabLst>
            </a:pPr>
            <a:r>
              <a:rPr sz="2400" spc="50" dirty="0">
                <a:solidFill>
                  <a:srgbClr val="DFE6CF"/>
                </a:solidFill>
                <a:latin typeface="Times New Roman"/>
                <a:cs typeface="Times New Roman"/>
              </a:rPr>
              <a:t>Data </a:t>
            </a:r>
            <a:r>
              <a:rPr sz="2400" spc="70" dirty="0">
                <a:solidFill>
                  <a:srgbClr val="DFE6CF"/>
                </a:solidFill>
                <a:latin typeface="Times New Roman"/>
                <a:cs typeface="Times New Roman"/>
              </a:rPr>
              <a:t>3 </a:t>
            </a:r>
            <a:r>
              <a:rPr sz="2400" spc="-50" dirty="0">
                <a:solidFill>
                  <a:srgbClr val="DFE6CF"/>
                </a:solidFill>
                <a:latin typeface="Times New Roman"/>
                <a:cs typeface="Times New Roman"/>
              </a:rPr>
              <a:t>: </a:t>
            </a:r>
            <a:r>
              <a:rPr sz="2400" spc="-295" dirty="0">
                <a:solidFill>
                  <a:srgbClr val="DFE6CF"/>
                </a:solidFill>
                <a:latin typeface="Times New Roman"/>
                <a:cs typeface="Times New Roman"/>
              </a:rPr>
              <a:t>To </a:t>
            </a:r>
            <a:r>
              <a:rPr sz="2400" spc="20" dirty="0">
                <a:solidFill>
                  <a:srgbClr val="DFE6CF"/>
                </a:solidFill>
                <a:latin typeface="Times New Roman"/>
                <a:cs typeface="Times New Roman"/>
              </a:rPr>
              <a:t>analyize </a:t>
            </a:r>
            <a:r>
              <a:rPr sz="2400" spc="-60" dirty="0">
                <a:solidFill>
                  <a:srgbClr val="DFE6CF"/>
                </a:solidFill>
                <a:latin typeface="Times New Roman"/>
                <a:cs typeface="Times New Roman"/>
              </a:rPr>
              <a:t>New </a:t>
            </a:r>
            <a:r>
              <a:rPr sz="2400" spc="-180" dirty="0">
                <a:solidFill>
                  <a:srgbClr val="DFE6CF"/>
                </a:solidFill>
                <a:latin typeface="Times New Roman"/>
                <a:cs typeface="Times New Roman"/>
              </a:rPr>
              <a:t>York </a:t>
            </a:r>
            <a:r>
              <a:rPr sz="2400" spc="-80" dirty="0">
                <a:solidFill>
                  <a:srgbClr val="DFE6CF"/>
                </a:solidFill>
                <a:latin typeface="Times New Roman"/>
                <a:cs typeface="Times New Roman"/>
              </a:rPr>
              <a:t>city </a:t>
            </a:r>
            <a:r>
              <a:rPr sz="2400" spc="-55" dirty="0">
                <a:solidFill>
                  <a:srgbClr val="DFE6CF"/>
                </a:solidFill>
                <a:latin typeface="Times New Roman"/>
                <a:cs typeface="Times New Roman"/>
              </a:rPr>
              <a:t>Population, </a:t>
            </a:r>
            <a:r>
              <a:rPr sz="2400" spc="-45" dirty="0">
                <a:solidFill>
                  <a:srgbClr val="DFE6CF"/>
                </a:solidFill>
                <a:latin typeface="Times New Roman"/>
                <a:cs typeface="Times New Roman"/>
              </a:rPr>
              <a:t>Demographics  </a:t>
            </a:r>
            <a:r>
              <a:rPr sz="2400" spc="75" dirty="0">
                <a:solidFill>
                  <a:srgbClr val="DFE6CF"/>
                </a:solidFill>
                <a:latin typeface="Times New Roman"/>
                <a:cs typeface="Times New Roman"/>
              </a:rPr>
              <a:t>and </a:t>
            </a:r>
            <a:r>
              <a:rPr sz="2400" spc="-105" dirty="0">
                <a:solidFill>
                  <a:srgbClr val="DFE6CF"/>
                </a:solidFill>
                <a:latin typeface="Times New Roman"/>
                <a:cs typeface="Times New Roman"/>
              </a:rPr>
              <a:t>Cuisine </a:t>
            </a:r>
            <a:r>
              <a:rPr sz="2400" spc="-75" dirty="0">
                <a:solidFill>
                  <a:srgbClr val="DFE6CF"/>
                </a:solidFill>
                <a:latin typeface="Times New Roman"/>
                <a:cs typeface="Times New Roman"/>
              </a:rPr>
              <a:t>, </a:t>
            </a:r>
            <a:r>
              <a:rPr sz="2400" spc="55" dirty="0">
                <a:solidFill>
                  <a:srgbClr val="DFE6CF"/>
                </a:solidFill>
                <a:latin typeface="Times New Roman"/>
                <a:cs typeface="Times New Roman"/>
              </a:rPr>
              <a:t>scrapped </a:t>
            </a:r>
            <a:r>
              <a:rPr sz="2400" spc="-15" dirty="0">
                <a:solidFill>
                  <a:srgbClr val="DFE6CF"/>
                </a:solidFill>
                <a:latin typeface="Times New Roman"/>
                <a:cs typeface="Times New Roman"/>
              </a:rPr>
              <a:t>the </a:t>
            </a:r>
            <a:r>
              <a:rPr sz="2400" spc="150" dirty="0">
                <a:solidFill>
                  <a:srgbClr val="DFE6CF"/>
                </a:solidFill>
                <a:latin typeface="Times New Roman"/>
                <a:cs typeface="Times New Roman"/>
              </a:rPr>
              <a:t>data </a:t>
            </a:r>
            <a:r>
              <a:rPr sz="2400" spc="-80" dirty="0">
                <a:solidFill>
                  <a:srgbClr val="DFE6CF"/>
                </a:solidFill>
                <a:latin typeface="Times New Roman"/>
                <a:cs typeface="Times New Roman"/>
              </a:rPr>
              <a:t>from </a:t>
            </a:r>
            <a:r>
              <a:rPr sz="2400" spc="20" dirty="0">
                <a:solidFill>
                  <a:srgbClr val="DFE6CF"/>
                </a:solidFill>
                <a:latin typeface="Times New Roman"/>
                <a:cs typeface="Times New Roman"/>
              </a:rPr>
              <a:t>Wikipedia </a:t>
            </a:r>
            <a:r>
              <a:rPr sz="2400" spc="85" dirty="0">
                <a:solidFill>
                  <a:srgbClr val="DFE6CF"/>
                </a:solidFill>
                <a:latin typeface="Times New Roman"/>
                <a:cs typeface="Times New Roman"/>
              </a:rPr>
              <a:t>pages </a:t>
            </a:r>
            <a:r>
              <a:rPr sz="2400" spc="-55" dirty="0">
                <a:solidFill>
                  <a:srgbClr val="DFE6CF"/>
                </a:solidFill>
                <a:latin typeface="Times New Roman"/>
                <a:cs typeface="Times New Roman"/>
              </a:rPr>
              <a:t>given  </a:t>
            </a:r>
            <a:r>
              <a:rPr sz="2400" spc="60" dirty="0">
                <a:solidFill>
                  <a:srgbClr val="DFE6CF"/>
                </a:solidFill>
                <a:latin typeface="Times New Roman"/>
                <a:cs typeface="Times New Roman"/>
              </a:rPr>
              <a:t>above </a:t>
            </a:r>
            <a:r>
              <a:rPr sz="2400" spc="-150" dirty="0">
                <a:solidFill>
                  <a:srgbClr val="DFE6CF"/>
                </a:solidFill>
                <a:latin typeface="Times New Roman"/>
                <a:cs typeface="Times New Roman"/>
              </a:rPr>
              <a:t>in </a:t>
            </a:r>
            <a:r>
              <a:rPr sz="2400" spc="-15" dirty="0">
                <a:solidFill>
                  <a:srgbClr val="DFE6CF"/>
                </a:solidFill>
                <a:latin typeface="Times New Roman"/>
                <a:cs typeface="Times New Roman"/>
              </a:rPr>
              <a:t>the </a:t>
            </a:r>
            <a:r>
              <a:rPr sz="2400" spc="145" dirty="0">
                <a:solidFill>
                  <a:srgbClr val="DFE6CF"/>
                </a:solidFill>
                <a:latin typeface="Times New Roman"/>
                <a:cs typeface="Times New Roman"/>
              </a:rPr>
              <a:t>data</a:t>
            </a:r>
            <a:r>
              <a:rPr sz="2400" spc="-65" dirty="0">
                <a:solidFill>
                  <a:srgbClr val="DFE6CF"/>
                </a:solidFill>
                <a:latin typeface="Times New Roman"/>
                <a:cs typeface="Times New Roman"/>
              </a:rPr>
              <a:t> section.</a:t>
            </a:r>
            <a:endParaRPr sz="2400">
              <a:latin typeface="Times New Roman"/>
              <a:cs typeface="Times New Roman"/>
            </a:endParaRPr>
          </a:p>
          <a:p>
            <a:pPr marL="286385" indent="-273685">
              <a:lnSpc>
                <a:spcPct val="100000"/>
              </a:lnSpc>
              <a:spcBef>
                <a:spcPts val="575"/>
              </a:spcBef>
              <a:buClr>
                <a:srgbClr val="ACC1C8"/>
              </a:buClr>
              <a:buChar char="•"/>
              <a:tabLst>
                <a:tab pos="286385" algn="l"/>
                <a:tab pos="287020" algn="l"/>
              </a:tabLst>
            </a:pPr>
            <a:r>
              <a:rPr sz="2400" spc="35" dirty="0">
                <a:solidFill>
                  <a:srgbClr val="DFE6CF"/>
                </a:solidFill>
                <a:latin typeface="Times New Roman"/>
                <a:cs typeface="Times New Roman"/>
              </a:rPr>
              <a:t>We </a:t>
            </a:r>
            <a:r>
              <a:rPr sz="2400" spc="-10" dirty="0">
                <a:solidFill>
                  <a:srgbClr val="DFE6CF"/>
                </a:solidFill>
                <a:latin typeface="Times New Roman"/>
                <a:cs typeface="Times New Roman"/>
              </a:rPr>
              <a:t>used </a:t>
            </a:r>
            <a:r>
              <a:rPr sz="2400" spc="-60" dirty="0">
                <a:solidFill>
                  <a:srgbClr val="DFE6CF"/>
                </a:solidFill>
                <a:latin typeface="Times New Roman"/>
                <a:cs typeface="Times New Roman"/>
              </a:rPr>
              <a:t>BeautifulSoup </a:t>
            </a:r>
            <a:r>
              <a:rPr sz="2400" spc="-50" dirty="0">
                <a:solidFill>
                  <a:srgbClr val="DFE6CF"/>
                </a:solidFill>
                <a:latin typeface="Times New Roman"/>
                <a:cs typeface="Times New Roman"/>
              </a:rPr>
              <a:t>python</a:t>
            </a:r>
            <a:r>
              <a:rPr sz="2400" spc="265" dirty="0">
                <a:solidFill>
                  <a:srgbClr val="DFE6CF"/>
                </a:solidFill>
                <a:latin typeface="Times New Roman"/>
                <a:cs typeface="Times New Roman"/>
              </a:rPr>
              <a:t> </a:t>
            </a:r>
            <a:r>
              <a:rPr sz="2400" spc="-25" dirty="0">
                <a:solidFill>
                  <a:srgbClr val="DFE6CF"/>
                </a:solidFill>
                <a:latin typeface="Times New Roman"/>
                <a:cs typeface="Times New Roman"/>
              </a:rPr>
              <a:t>library.</a:t>
            </a:r>
            <a:endParaRPr sz="2400">
              <a:latin typeface="Times New Roman"/>
              <a:cs typeface="Times New Roman"/>
            </a:endParaRPr>
          </a:p>
          <a:p>
            <a:pPr marL="286385" marR="5080" indent="-273685" algn="just">
              <a:lnSpc>
                <a:spcPct val="100000"/>
              </a:lnSpc>
              <a:spcBef>
                <a:spcPts val="575"/>
              </a:spcBef>
              <a:buClr>
                <a:srgbClr val="ACC1C8"/>
              </a:buClr>
              <a:buChar char="•"/>
              <a:tabLst>
                <a:tab pos="287020" algn="l"/>
              </a:tabLst>
            </a:pPr>
            <a:r>
              <a:rPr sz="2400" spc="-70" dirty="0">
                <a:solidFill>
                  <a:srgbClr val="DFE6CF"/>
                </a:solidFill>
                <a:latin typeface="Times New Roman"/>
                <a:cs typeface="Times New Roman"/>
              </a:rPr>
              <a:t>Beautiful </a:t>
            </a:r>
            <a:r>
              <a:rPr sz="2400" spc="-40" dirty="0">
                <a:solidFill>
                  <a:srgbClr val="DFE6CF"/>
                </a:solidFill>
                <a:latin typeface="Times New Roman"/>
                <a:cs typeface="Times New Roman"/>
              </a:rPr>
              <a:t>Soup </a:t>
            </a:r>
            <a:r>
              <a:rPr sz="2400" spc="-140" dirty="0">
                <a:solidFill>
                  <a:srgbClr val="DFE6CF"/>
                </a:solidFill>
                <a:latin typeface="Times New Roman"/>
                <a:cs typeface="Times New Roman"/>
              </a:rPr>
              <a:t>is </a:t>
            </a:r>
            <a:r>
              <a:rPr sz="2400" spc="254" dirty="0">
                <a:solidFill>
                  <a:srgbClr val="DFE6CF"/>
                </a:solidFill>
                <a:latin typeface="Times New Roman"/>
                <a:cs typeface="Times New Roman"/>
              </a:rPr>
              <a:t>a </a:t>
            </a:r>
            <a:r>
              <a:rPr sz="2400" spc="-80" dirty="0">
                <a:solidFill>
                  <a:srgbClr val="DFE6CF"/>
                </a:solidFill>
                <a:latin typeface="Times New Roman"/>
                <a:cs typeface="Times New Roman"/>
              </a:rPr>
              <a:t>Python </a:t>
            </a:r>
            <a:r>
              <a:rPr sz="2400" spc="80" dirty="0">
                <a:solidFill>
                  <a:srgbClr val="DFE6CF"/>
                </a:solidFill>
                <a:latin typeface="Times New Roman"/>
                <a:cs typeface="Times New Roman"/>
              </a:rPr>
              <a:t>package </a:t>
            </a:r>
            <a:r>
              <a:rPr sz="2400" spc="-20" dirty="0">
                <a:solidFill>
                  <a:srgbClr val="DFE6CF"/>
                </a:solidFill>
                <a:latin typeface="Times New Roman"/>
                <a:cs typeface="Times New Roman"/>
              </a:rPr>
              <a:t>for </a:t>
            </a:r>
            <a:r>
              <a:rPr sz="2400" spc="10" dirty="0">
                <a:solidFill>
                  <a:srgbClr val="DFE6CF"/>
                </a:solidFill>
                <a:latin typeface="Times New Roman"/>
                <a:cs typeface="Times New Roman"/>
              </a:rPr>
              <a:t>parsing </a:t>
            </a:r>
            <a:r>
              <a:rPr sz="2400" spc="-385" dirty="0">
                <a:solidFill>
                  <a:srgbClr val="DFE6CF"/>
                </a:solidFill>
                <a:latin typeface="Times New Roman"/>
                <a:cs typeface="Times New Roman"/>
              </a:rPr>
              <a:t>HTML </a:t>
            </a:r>
            <a:r>
              <a:rPr sz="2400" spc="75" dirty="0">
                <a:solidFill>
                  <a:srgbClr val="DFE6CF"/>
                </a:solidFill>
                <a:latin typeface="Times New Roman"/>
                <a:cs typeface="Times New Roman"/>
              </a:rPr>
              <a:t>and </a:t>
            </a:r>
            <a:r>
              <a:rPr sz="2400" spc="-420" dirty="0">
                <a:solidFill>
                  <a:srgbClr val="DFE6CF"/>
                </a:solidFill>
                <a:latin typeface="Times New Roman"/>
                <a:cs typeface="Times New Roman"/>
              </a:rPr>
              <a:t>XML  </a:t>
            </a:r>
            <a:r>
              <a:rPr sz="2400" spc="-70" dirty="0">
                <a:solidFill>
                  <a:srgbClr val="DFE6CF"/>
                </a:solidFill>
                <a:latin typeface="Times New Roman"/>
                <a:cs typeface="Times New Roman"/>
              </a:rPr>
              <a:t>documents </a:t>
            </a:r>
            <a:r>
              <a:rPr sz="2400" spc="-95" dirty="0">
                <a:solidFill>
                  <a:srgbClr val="DFE6CF"/>
                </a:solidFill>
                <a:latin typeface="Times New Roman"/>
                <a:cs typeface="Times New Roman"/>
              </a:rPr>
              <a:t>(including </a:t>
            </a:r>
            <a:r>
              <a:rPr sz="2400" spc="-35" dirty="0">
                <a:solidFill>
                  <a:srgbClr val="DFE6CF"/>
                </a:solidFill>
                <a:latin typeface="Times New Roman"/>
                <a:cs typeface="Times New Roman"/>
              </a:rPr>
              <a:t>having </a:t>
            </a:r>
            <a:r>
              <a:rPr sz="2400" spc="-20" dirty="0">
                <a:solidFill>
                  <a:srgbClr val="DFE6CF"/>
                </a:solidFill>
                <a:latin typeface="Times New Roman"/>
                <a:cs typeface="Times New Roman"/>
              </a:rPr>
              <a:t>malformed </a:t>
            </a:r>
            <a:r>
              <a:rPr sz="2400" spc="-50" dirty="0">
                <a:solidFill>
                  <a:srgbClr val="DFE6CF"/>
                </a:solidFill>
                <a:latin typeface="Times New Roman"/>
                <a:cs typeface="Times New Roman"/>
              </a:rPr>
              <a:t>markup, i.e. </a:t>
            </a:r>
            <a:r>
              <a:rPr sz="2400" spc="-45" dirty="0">
                <a:solidFill>
                  <a:srgbClr val="DFE6CF"/>
                </a:solidFill>
                <a:latin typeface="Times New Roman"/>
                <a:cs typeface="Times New Roman"/>
              </a:rPr>
              <a:t>non-closed  </a:t>
            </a:r>
            <a:r>
              <a:rPr sz="2400" spc="20" dirty="0">
                <a:solidFill>
                  <a:srgbClr val="DFE6CF"/>
                </a:solidFill>
                <a:latin typeface="Times New Roman"/>
                <a:cs typeface="Times New Roman"/>
              </a:rPr>
              <a:t>tags, </a:t>
            </a:r>
            <a:r>
              <a:rPr sz="2400" spc="-75" dirty="0">
                <a:solidFill>
                  <a:srgbClr val="DFE6CF"/>
                </a:solidFill>
                <a:latin typeface="Times New Roman"/>
                <a:cs typeface="Times New Roman"/>
              </a:rPr>
              <a:t>so </a:t>
            </a:r>
            <a:r>
              <a:rPr sz="2400" spc="15" dirty="0">
                <a:solidFill>
                  <a:srgbClr val="DFE6CF"/>
                </a:solidFill>
                <a:latin typeface="Times New Roman"/>
                <a:cs typeface="Times New Roman"/>
              </a:rPr>
              <a:t>named </a:t>
            </a:r>
            <a:r>
              <a:rPr sz="2400" spc="75" dirty="0">
                <a:solidFill>
                  <a:srgbClr val="DFE6CF"/>
                </a:solidFill>
                <a:latin typeface="Times New Roman"/>
                <a:cs typeface="Times New Roman"/>
              </a:rPr>
              <a:t>after </a:t>
            </a:r>
            <a:r>
              <a:rPr sz="2400" spc="125" dirty="0">
                <a:solidFill>
                  <a:srgbClr val="DFE6CF"/>
                </a:solidFill>
                <a:latin typeface="Times New Roman"/>
                <a:cs typeface="Times New Roman"/>
              </a:rPr>
              <a:t>tag</a:t>
            </a:r>
            <a:r>
              <a:rPr sz="2400" spc="245" dirty="0">
                <a:solidFill>
                  <a:srgbClr val="DFE6CF"/>
                </a:solidFill>
                <a:latin typeface="Times New Roman"/>
                <a:cs typeface="Times New Roman"/>
              </a:rPr>
              <a:t> </a:t>
            </a:r>
            <a:r>
              <a:rPr sz="2400" spc="-70" dirty="0">
                <a:solidFill>
                  <a:srgbClr val="DFE6CF"/>
                </a:solidFill>
                <a:latin typeface="Times New Roman"/>
                <a:cs typeface="Times New Roman"/>
              </a:rPr>
              <a:t>soup).</a:t>
            </a:r>
            <a:endParaRPr sz="2400">
              <a:latin typeface="Times New Roman"/>
              <a:cs typeface="Times New Roman"/>
            </a:endParaRPr>
          </a:p>
          <a:p>
            <a:pPr marL="286385" marR="301625" indent="-273685">
              <a:lnSpc>
                <a:spcPct val="100000"/>
              </a:lnSpc>
              <a:spcBef>
                <a:spcPts val="575"/>
              </a:spcBef>
              <a:buClr>
                <a:srgbClr val="ACC1C8"/>
              </a:buClr>
              <a:buChar char="•"/>
              <a:tabLst>
                <a:tab pos="286385" algn="l"/>
                <a:tab pos="287020" algn="l"/>
              </a:tabLst>
            </a:pPr>
            <a:r>
              <a:rPr sz="2400" spc="-150" dirty="0">
                <a:solidFill>
                  <a:srgbClr val="DFE6CF"/>
                </a:solidFill>
                <a:latin typeface="Times New Roman"/>
                <a:cs typeface="Times New Roman"/>
              </a:rPr>
              <a:t>It </a:t>
            </a:r>
            <a:r>
              <a:rPr sz="2400" spc="30" dirty="0">
                <a:solidFill>
                  <a:srgbClr val="DFE6CF"/>
                </a:solidFill>
                <a:latin typeface="Times New Roman"/>
                <a:cs typeface="Times New Roman"/>
              </a:rPr>
              <a:t>creates </a:t>
            </a:r>
            <a:r>
              <a:rPr sz="2400" spc="254" dirty="0">
                <a:solidFill>
                  <a:srgbClr val="DFE6CF"/>
                </a:solidFill>
                <a:latin typeface="Times New Roman"/>
                <a:cs typeface="Times New Roman"/>
              </a:rPr>
              <a:t>a </a:t>
            </a:r>
            <a:r>
              <a:rPr sz="2400" spc="70" dirty="0">
                <a:solidFill>
                  <a:srgbClr val="DFE6CF"/>
                </a:solidFill>
                <a:latin typeface="Times New Roman"/>
                <a:cs typeface="Times New Roman"/>
              </a:rPr>
              <a:t>parse </a:t>
            </a:r>
            <a:r>
              <a:rPr sz="2400" spc="65" dirty="0">
                <a:solidFill>
                  <a:srgbClr val="DFE6CF"/>
                </a:solidFill>
                <a:latin typeface="Times New Roman"/>
                <a:cs typeface="Times New Roman"/>
              </a:rPr>
              <a:t>tree </a:t>
            </a:r>
            <a:r>
              <a:rPr sz="2400" spc="-15" dirty="0">
                <a:solidFill>
                  <a:srgbClr val="DFE6CF"/>
                </a:solidFill>
                <a:latin typeface="Times New Roman"/>
                <a:cs typeface="Times New Roman"/>
              </a:rPr>
              <a:t>for </a:t>
            </a:r>
            <a:r>
              <a:rPr sz="2400" spc="80" dirty="0">
                <a:solidFill>
                  <a:srgbClr val="DFE6CF"/>
                </a:solidFill>
                <a:latin typeface="Times New Roman"/>
                <a:cs typeface="Times New Roman"/>
              </a:rPr>
              <a:t>parsed </a:t>
            </a:r>
            <a:r>
              <a:rPr sz="2400" spc="85" dirty="0">
                <a:solidFill>
                  <a:srgbClr val="DFE6CF"/>
                </a:solidFill>
                <a:latin typeface="Times New Roman"/>
                <a:cs typeface="Times New Roman"/>
              </a:rPr>
              <a:t>pages </a:t>
            </a:r>
            <a:r>
              <a:rPr sz="2400" spc="15" dirty="0">
                <a:solidFill>
                  <a:srgbClr val="DFE6CF"/>
                </a:solidFill>
                <a:latin typeface="Times New Roman"/>
                <a:cs typeface="Times New Roman"/>
              </a:rPr>
              <a:t>that </a:t>
            </a:r>
            <a:r>
              <a:rPr sz="2400" spc="-20" dirty="0">
                <a:solidFill>
                  <a:srgbClr val="DFE6CF"/>
                </a:solidFill>
                <a:latin typeface="Times New Roman"/>
                <a:cs typeface="Times New Roman"/>
              </a:rPr>
              <a:t>can </a:t>
            </a:r>
            <a:r>
              <a:rPr sz="2400" spc="125" dirty="0">
                <a:solidFill>
                  <a:srgbClr val="DFE6CF"/>
                </a:solidFill>
                <a:latin typeface="Times New Roman"/>
                <a:cs typeface="Times New Roman"/>
              </a:rPr>
              <a:t>be </a:t>
            </a:r>
            <a:r>
              <a:rPr sz="2400" spc="-10" dirty="0">
                <a:solidFill>
                  <a:srgbClr val="DFE6CF"/>
                </a:solidFill>
                <a:latin typeface="Times New Roman"/>
                <a:cs typeface="Times New Roman"/>
              </a:rPr>
              <a:t>used to  </a:t>
            </a:r>
            <a:r>
              <a:rPr sz="2400" spc="15" dirty="0">
                <a:solidFill>
                  <a:srgbClr val="DFE6CF"/>
                </a:solidFill>
                <a:latin typeface="Times New Roman"/>
                <a:cs typeface="Times New Roman"/>
              </a:rPr>
              <a:t>extract </a:t>
            </a:r>
            <a:r>
              <a:rPr sz="2400" spc="150" dirty="0">
                <a:solidFill>
                  <a:srgbClr val="DFE6CF"/>
                </a:solidFill>
                <a:latin typeface="Times New Roman"/>
                <a:cs typeface="Times New Roman"/>
              </a:rPr>
              <a:t>data </a:t>
            </a:r>
            <a:r>
              <a:rPr sz="2400" spc="-80" dirty="0">
                <a:solidFill>
                  <a:srgbClr val="DFE6CF"/>
                </a:solidFill>
                <a:latin typeface="Times New Roman"/>
                <a:cs typeface="Times New Roman"/>
              </a:rPr>
              <a:t>from </a:t>
            </a:r>
            <a:r>
              <a:rPr sz="2400" spc="-325" dirty="0">
                <a:solidFill>
                  <a:srgbClr val="DFE6CF"/>
                </a:solidFill>
                <a:latin typeface="Times New Roman"/>
                <a:cs typeface="Times New Roman"/>
              </a:rPr>
              <a:t>HTML, </a:t>
            </a:r>
            <a:r>
              <a:rPr sz="2400" spc="-125" dirty="0">
                <a:solidFill>
                  <a:srgbClr val="DFE6CF"/>
                </a:solidFill>
                <a:latin typeface="Times New Roman"/>
                <a:cs typeface="Times New Roman"/>
              </a:rPr>
              <a:t>which </a:t>
            </a:r>
            <a:r>
              <a:rPr sz="2400" spc="-140" dirty="0">
                <a:solidFill>
                  <a:srgbClr val="DFE6CF"/>
                </a:solidFill>
                <a:latin typeface="Times New Roman"/>
                <a:cs typeface="Times New Roman"/>
              </a:rPr>
              <a:t>is </a:t>
            </a:r>
            <a:r>
              <a:rPr sz="2400" spc="-75" dirty="0">
                <a:solidFill>
                  <a:srgbClr val="DFE6CF"/>
                </a:solidFill>
                <a:latin typeface="Times New Roman"/>
                <a:cs typeface="Times New Roman"/>
              </a:rPr>
              <a:t>useful </a:t>
            </a:r>
            <a:r>
              <a:rPr sz="2400" spc="-15" dirty="0">
                <a:solidFill>
                  <a:srgbClr val="DFE6CF"/>
                </a:solidFill>
                <a:latin typeface="Times New Roman"/>
                <a:cs typeface="Times New Roman"/>
              </a:rPr>
              <a:t>for </a:t>
            </a:r>
            <a:r>
              <a:rPr sz="2400" dirty="0">
                <a:solidFill>
                  <a:srgbClr val="DFE6CF"/>
                </a:solidFill>
                <a:latin typeface="Times New Roman"/>
                <a:cs typeface="Times New Roman"/>
              </a:rPr>
              <a:t>web</a:t>
            </a:r>
            <a:r>
              <a:rPr sz="2400" spc="-365" dirty="0">
                <a:solidFill>
                  <a:srgbClr val="DFE6CF"/>
                </a:solidFill>
                <a:latin typeface="Times New Roman"/>
                <a:cs typeface="Times New Roman"/>
              </a:rPr>
              <a:t> </a:t>
            </a:r>
            <a:r>
              <a:rPr sz="2400" spc="-15" dirty="0">
                <a:solidFill>
                  <a:srgbClr val="DFE6CF"/>
                </a:solidFill>
                <a:latin typeface="Times New Roman"/>
                <a:cs typeface="Times New Roman"/>
              </a:rPr>
              <a:t>scraping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27404" y="1348740"/>
            <a:ext cx="2872740" cy="2819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315967" y="1484376"/>
            <a:ext cx="222504" cy="640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661916" y="1354836"/>
            <a:ext cx="188976" cy="2730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986528" y="1501140"/>
            <a:ext cx="128016" cy="655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251704" y="1347216"/>
            <a:ext cx="3630168" cy="35509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326861" y="2000492"/>
            <a:ext cx="7926705" cy="26593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7020" marR="508634" indent="-274320">
              <a:lnSpc>
                <a:spcPct val="100000"/>
              </a:lnSpc>
              <a:spcBef>
                <a:spcPts val="100"/>
              </a:spcBef>
              <a:buClr>
                <a:srgbClr val="ACC1C8"/>
              </a:buClr>
              <a:buChar char="•"/>
              <a:tabLst>
                <a:tab pos="286385" algn="l"/>
                <a:tab pos="287655" algn="l"/>
              </a:tabLst>
            </a:pPr>
            <a:r>
              <a:rPr sz="1800" dirty="0">
                <a:solidFill>
                  <a:srgbClr val="DFE6CF"/>
                </a:solidFill>
                <a:latin typeface="Times New Roman"/>
                <a:cs typeface="Times New Roman"/>
              </a:rPr>
              <a:t>Manhattan </a:t>
            </a:r>
            <a:r>
              <a:rPr sz="1800" spc="-65" dirty="0">
                <a:solidFill>
                  <a:srgbClr val="DFE6CF"/>
                </a:solidFill>
                <a:latin typeface="Times New Roman"/>
                <a:cs typeface="Times New Roman"/>
              </a:rPr>
              <a:t>(New </a:t>
            </a:r>
            <a:r>
              <a:rPr sz="1800" spc="-135" dirty="0">
                <a:solidFill>
                  <a:srgbClr val="DFE6CF"/>
                </a:solidFill>
                <a:latin typeface="Times New Roman"/>
                <a:cs typeface="Times New Roman"/>
              </a:rPr>
              <a:t>York </a:t>
            </a:r>
            <a:r>
              <a:rPr sz="1800" spc="-65" dirty="0">
                <a:solidFill>
                  <a:srgbClr val="DFE6CF"/>
                </a:solidFill>
                <a:latin typeface="Times New Roman"/>
                <a:cs typeface="Times New Roman"/>
              </a:rPr>
              <a:t>County) </a:t>
            </a:r>
            <a:r>
              <a:rPr sz="1800" spc="-105" dirty="0">
                <a:solidFill>
                  <a:srgbClr val="DFE6CF"/>
                </a:solidFill>
                <a:latin typeface="Times New Roman"/>
                <a:cs typeface="Times New Roman"/>
              </a:rPr>
              <a:t>is </a:t>
            </a:r>
            <a:r>
              <a:rPr sz="1800" spc="-10" dirty="0">
                <a:solidFill>
                  <a:srgbClr val="DFE6CF"/>
                </a:solidFill>
                <a:latin typeface="Times New Roman"/>
                <a:cs typeface="Times New Roman"/>
              </a:rPr>
              <a:t>the </a:t>
            </a:r>
            <a:r>
              <a:rPr sz="1800" spc="10" dirty="0">
                <a:solidFill>
                  <a:srgbClr val="DFE6CF"/>
                </a:solidFill>
                <a:latin typeface="Times New Roman"/>
                <a:cs typeface="Times New Roman"/>
              </a:rPr>
              <a:t>geographically </a:t>
            </a:r>
            <a:r>
              <a:rPr sz="1800" spc="-45" dirty="0">
                <a:solidFill>
                  <a:srgbClr val="DFE6CF"/>
                </a:solidFill>
                <a:latin typeface="Times New Roman"/>
                <a:cs typeface="Times New Roman"/>
              </a:rPr>
              <a:t>smallest </a:t>
            </a:r>
            <a:r>
              <a:rPr sz="1800" spc="60" dirty="0">
                <a:solidFill>
                  <a:srgbClr val="DFE6CF"/>
                </a:solidFill>
                <a:latin typeface="Times New Roman"/>
                <a:cs typeface="Times New Roman"/>
              </a:rPr>
              <a:t>and </a:t>
            </a:r>
            <a:r>
              <a:rPr sz="1800" spc="-85" dirty="0">
                <a:solidFill>
                  <a:srgbClr val="DFE6CF"/>
                </a:solidFill>
                <a:latin typeface="Times New Roman"/>
                <a:cs typeface="Times New Roman"/>
              </a:rPr>
              <a:t>most </a:t>
            </a:r>
            <a:r>
              <a:rPr sz="1800" spc="-5" dirty="0">
                <a:solidFill>
                  <a:srgbClr val="DFE6CF"/>
                </a:solidFill>
                <a:latin typeface="Times New Roman"/>
                <a:cs typeface="Times New Roman"/>
              </a:rPr>
              <a:t>densely  </a:t>
            </a:r>
            <a:r>
              <a:rPr sz="1800" spc="35" dirty="0">
                <a:solidFill>
                  <a:srgbClr val="DFE6CF"/>
                </a:solidFill>
                <a:latin typeface="Times New Roman"/>
                <a:cs typeface="Times New Roman"/>
              </a:rPr>
              <a:t>populated</a:t>
            </a:r>
            <a:r>
              <a:rPr sz="1800" spc="10" dirty="0">
                <a:solidFill>
                  <a:srgbClr val="DFE6CF"/>
                </a:solidFill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DFE6CF"/>
                </a:solidFill>
                <a:latin typeface="Times New Roman"/>
                <a:cs typeface="Times New Roman"/>
              </a:rPr>
              <a:t>borough.</a:t>
            </a:r>
            <a:endParaRPr sz="1800">
              <a:latin typeface="Times New Roman"/>
              <a:cs typeface="Times New Roman"/>
            </a:endParaRPr>
          </a:p>
          <a:p>
            <a:pPr marL="287020" marR="144780" indent="-274320" algn="just">
              <a:lnSpc>
                <a:spcPct val="100000"/>
              </a:lnSpc>
              <a:spcBef>
                <a:spcPts val="430"/>
              </a:spcBef>
              <a:buClr>
                <a:srgbClr val="ACC1C8"/>
              </a:buClr>
              <a:buChar char="•"/>
              <a:tabLst>
                <a:tab pos="287655" algn="l"/>
              </a:tabLst>
            </a:pPr>
            <a:r>
              <a:rPr sz="1800" spc="-10" dirty="0">
                <a:solidFill>
                  <a:srgbClr val="DFE6CF"/>
                </a:solidFill>
                <a:latin typeface="Times New Roman"/>
                <a:cs typeface="Times New Roman"/>
              </a:rPr>
              <a:t>Manhattan's </a:t>
            </a:r>
            <a:r>
              <a:rPr sz="1800" spc="-65" dirty="0">
                <a:solidFill>
                  <a:srgbClr val="DFE6CF"/>
                </a:solidFill>
                <a:latin typeface="Times New Roman"/>
                <a:cs typeface="Times New Roman"/>
              </a:rPr>
              <a:t>(New </a:t>
            </a:r>
            <a:r>
              <a:rPr sz="1800" spc="-135" dirty="0">
                <a:solidFill>
                  <a:srgbClr val="DFE6CF"/>
                </a:solidFill>
                <a:latin typeface="Times New Roman"/>
                <a:cs typeface="Times New Roman"/>
              </a:rPr>
              <a:t>York </a:t>
            </a:r>
            <a:r>
              <a:rPr sz="1800" spc="-65" dirty="0">
                <a:solidFill>
                  <a:srgbClr val="DFE6CF"/>
                </a:solidFill>
                <a:latin typeface="Times New Roman"/>
                <a:cs typeface="Times New Roman"/>
              </a:rPr>
              <a:t>County's) </a:t>
            </a:r>
            <a:r>
              <a:rPr sz="1800" spc="-10" dirty="0">
                <a:solidFill>
                  <a:srgbClr val="DFE6CF"/>
                </a:solidFill>
                <a:latin typeface="Times New Roman"/>
                <a:cs typeface="Times New Roman"/>
              </a:rPr>
              <a:t>population </a:t>
            </a:r>
            <a:r>
              <a:rPr sz="1800" spc="-20" dirty="0">
                <a:solidFill>
                  <a:srgbClr val="DFE6CF"/>
                </a:solidFill>
                <a:latin typeface="Times New Roman"/>
                <a:cs typeface="Times New Roman"/>
              </a:rPr>
              <a:t>density </a:t>
            </a:r>
            <a:r>
              <a:rPr sz="1800" dirty="0">
                <a:solidFill>
                  <a:srgbClr val="DFE6CF"/>
                </a:solidFill>
                <a:latin typeface="Times New Roman"/>
                <a:cs typeface="Times New Roman"/>
              </a:rPr>
              <a:t>of </a:t>
            </a:r>
            <a:r>
              <a:rPr sz="1800" spc="70" dirty="0">
                <a:solidFill>
                  <a:srgbClr val="DFE6CF"/>
                </a:solidFill>
                <a:latin typeface="Times New Roman"/>
                <a:cs typeface="Times New Roman"/>
              </a:rPr>
              <a:t>72,033 </a:t>
            </a:r>
            <a:r>
              <a:rPr sz="1800" spc="45" dirty="0">
                <a:solidFill>
                  <a:srgbClr val="DFE6CF"/>
                </a:solidFill>
                <a:latin typeface="Times New Roman"/>
                <a:cs typeface="Times New Roman"/>
              </a:rPr>
              <a:t>people </a:t>
            </a:r>
            <a:r>
              <a:rPr sz="1800" spc="65" dirty="0">
                <a:solidFill>
                  <a:srgbClr val="DFE6CF"/>
                </a:solidFill>
                <a:latin typeface="Times New Roman"/>
                <a:cs typeface="Times New Roman"/>
              </a:rPr>
              <a:t>per </a:t>
            </a:r>
            <a:r>
              <a:rPr sz="1800" spc="30" dirty="0">
                <a:solidFill>
                  <a:srgbClr val="DFE6CF"/>
                </a:solidFill>
                <a:latin typeface="Times New Roman"/>
                <a:cs typeface="Times New Roman"/>
              </a:rPr>
              <a:t>square  </a:t>
            </a:r>
            <a:r>
              <a:rPr sz="1800" spc="-80" dirty="0">
                <a:solidFill>
                  <a:srgbClr val="DFE6CF"/>
                </a:solidFill>
                <a:latin typeface="Times New Roman"/>
                <a:cs typeface="Times New Roman"/>
              </a:rPr>
              <a:t>mile </a:t>
            </a:r>
            <a:r>
              <a:rPr sz="1800" spc="30" dirty="0">
                <a:solidFill>
                  <a:srgbClr val="DFE6CF"/>
                </a:solidFill>
                <a:latin typeface="Times New Roman"/>
                <a:cs typeface="Times New Roman"/>
              </a:rPr>
              <a:t>(27,812/km²) </a:t>
            </a:r>
            <a:r>
              <a:rPr sz="1800" spc="-110" dirty="0">
                <a:solidFill>
                  <a:srgbClr val="DFE6CF"/>
                </a:solidFill>
                <a:latin typeface="Times New Roman"/>
                <a:cs typeface="Times New Roman"/>
              </a:rPr>
              <a:t>in </a:t>
            </a:r>
            <a:r>
              <a:rPr sz="1800" spc="90" dirty="0">
                <a:solidFill>
                  <a:srgbClr val="DFE6CF"/>
                </a:solidFill>
                <a:latin typeface="Times New Roman"/>
                <a:cs typeface="Times New Roman"/>
              </a:rPr>
              <a:t>2015 </a:t>
            </a:r>
            <a:r>
              <a:rPr sz="1800" spc="-35" dirty="0">
                <a:solidFill>
                  <a:srgbClr val="DFE6CF"/>
                </a:solidFill>
                <a:latin typeface="Times New Roman"/>
                <a:cs typeface="Times New Roman"/>
              </a:rPr>
              <a:t>makes </a:t>
            </a:r>
            <a:r>
              <a:rPr sz="1800" spc="-60" dirty="0">
                <a:solidFill>
                  <a:srgbClr val="DFE6CF"/>
                </a:solidFill>
                <a:latin typeface="Times New Roman"/>
                <a:cs typeface="Times New Roman"/>
              </a:rPr>
              <a:t>it </a:t>
            </a:r>
            <a:r>
              <a:rPr sz="1800" spc="-10" dirty="0">
                <a:solidFill>
                  <a:srgbClr val="DFE6CF"/>
                </a:solidFill>
                <a:latin typeface="Times New Roman"/>
                <a:cs typeface="Times New Roman"/>
              </a:rPr>
              <a:t>the </a:t>
            </a:r>
            <a:r>
              <a:rPr sz="1800" spc="-35" dirty="0">
                <a:solidFill>
                  <a:srgbClr val="DFE6CF"/>
                </a:solidFill>
                <a:latin typeface="Times New Roman"/>
                <a:cs typeface="Times New Roman"/>
              </a:rPr>
              <a:t>highest </a:t>
            </a:r>
            <a:r>
              <a:rPr sz="1800" dirty="0">
                <a:solidFill>
                  <a:srgbClr val="DFE6CF"/>
                </a:solidFill>
                <a:latin typeface="Times New Roman"/>
                <a:cs typeface="Times New Roman"/>
              </a:rPr>
              <a:t>of </a:t>
            </a:r>
            <a:r>
              <a:rPr sz="1800" spc="10" dirty="0">
                <a:solidFill>
                  <a:srgbClr val="DFE6CF"/>
                </a:solidFill>
                <a:latin typeface="Times New Roman"/>
                <a:cs typeface="Times New Roman"/>
              </a:rPr>
              <a:t>any </a:t>
            </a:r>
            <a:r>
              <a:rPr sz="1800" spc="-55" dirty="0">
                <a:solidFill>
                  <a:srgbClr val="DFE6CF"/>
                </a:solidFill>
                <a:latin typeface="Times New Roman"/>
                <a:cs typeface="Times New Roman"/>
              </a:rPr>
              <a:t>county </a:t>
            </a:r>
            <a:r>
              <a:rPr sz="1800" spc="-110" dirty="0">
                <a:solidFill>
                  <a:srgbClr val="DFE6CF"/>
                </a:solidFill>
                <a:latin typeface="Times New Roman"/>
                <a:cs typeface="Times New Roman"/>
              </a:rPr>
              <a:t>in </a:t>
            </a:r>
            <a:r>
              <a:rPr sz="1800" spc="-5" dirty="0">
                <a:solidFill>
                  <a:srgbClr val="DFE6CF"/>
                </a:solidFill>
                <a:latin typeface="Times New Roman"/>
                <a:cs typeface="Times New Roman"/>
              </a:rPr>
              <a:t>the </a:t>
            </a:r>
            <a:r>
              <a:rPr sz="1800" spc="-40" dirty="0">
                <a:solidFill>
                  <a:srgbClr val="DFE6CF"/>
                </a:solidFill>
                <a:latin typeface="Times New Roman"/>
                <a:cs typeface="Times New Roman"/>
              </a:rPr>
              <a:t>United </a:t>
            </a:r>
            <a:r>
              <a:rPr sz="1800" spc="10" dirty="0">
                <a:solidFill>
                  <a:srgbClr val="DFE6CF"/>
                </a:solidFill>
                <a:latin typeface="Times New Roman"/>
                <a:cs typeface="Times New Roman"/>
              </a:rPr>
              <a:t>States  </a:t>
            </a:r>
            <a:r>
              <a:rPr sz="1800" spc="55" dirty="0">
                <a:solidFill>
                  <a:srgbClr val="DFE6CF"/>
                </a:solidFill>
                <a:latin typeface="Times New Roman"/>
                <a:cs typeface="Times New Roman"/>
              </a:rPr>
              <a:t>and </a:t>
            </a:r>
            <a:r>
              <a:rPr sz="1800" spc="-20" dirty="0">
                <a:solidFill>
                  <a:srgbClr val="DFE6CF"/>
                </a:solidFill>
                <a:latin typeface="Times New Roman"/>
                <a:cs typeface="Times New Roman"/>
              </a:rPr>
              <a:t>higher </a:t>
            </a:r>
            <a:r>
              <a:rPr sz="1800" spc="-15" dirty="0">
                <a:solidFill>
                  <a:srgbClr val="DFE6CF"/>
                </a:solidFill>
                <a:latin typeface="Times New Roman"/>
                <a:cs typeface="Times New Roman"/>
              </a:rPr>
              <a:t>than </a:t>
            </a:r>
            <a:r>
              <a:rPr sz="1800" spc="-10" dirty="0">
                <a:solidFill>
                  <a:srgbClr val="DFE6CF"/>
                </a:solidFill>
                <a:latin typeface="Times New Roman"/>
                <a:cs typeface="Times New Roman"/>
              </a:rPr>
              <a:t>the </a:t>
            </a:r>
            <a:r>
              <a:rPr sz="1800" spc="-20" dirty="0">
                <a:solidFill>
                  <a:srgbClr val="DFE6CF"/>
                </a:solidFill>
                <a:latin typeface="Times New Roman"/>
                <a:cs typeface="Times New Roman"/>
              </a:rPr>
              <a:t>density </a:t>
            </a:r>
            <a:r>
              <a:rPr sz="1800" dirty="0">
                <a:solidFill>
                  <a:srgbClr val="DFE6CF"/>
                </a:solidFill>
                <a:latin typeface="Times New Roman"/>
                <a:cs typeface="Times New Roman"/>
              </a:rPr>
              <a:t>of </a:t>
            </a:r>
            <a:r>
              <a:rPr sz="1800" spc="10" dirty="0">
                <a:solidFill>
                  <a:srgbClr val="DFE6CF"/>
                </a:solidFill>
                <a:latin typeface="Times New Roman"/>
                <a:cs typeface="Times New Roman"/>
              </a:rPr>
              <a:t>any </a:t>
            </a:r>
            <a:r>
              <a:rPr sz="1800" spc="-40" dirty="0">
                <a:solidFill>
                  <a:srgbClr val="DFE6CF"/>
                </a:solidFill>
                <a:latin typeface="Times New Roman"/>
                <a:cs typeface="Times New Roman"/>
              </a:rPr>
              <a:t>individual </a:t>
            </a:r>
            <a:r>
              <a:rPr sz="1800" spc="-55" dirty="0">
                <a:solidFill>
                  <a:srgbClr val="DFE6CF"/>
                </a:solidFill>
                <a:latin typeface="Times New Roman"/>
                <a:cs typeface="Times New Roman"/>
              </a:rPr>
              <a:t>American</a:t>
            </a:r>
            <a:r>
              <a:rPr sz="1800" spc="-5" dirty="0">
                <a:solidFill>
                  <a:srgbClr val="DFE6CF"/>
                </a:solidFill>
                <a:latin typeface="Times New Roman"/>
                <a:cs typeface="Times New Roman"/>
              </a:rPr>
              <a:t> </a:t>
            </a:r>
            <a:r>
              <a:rPr sz="1800" spc="-80" dirty="0">
                <a:solidFill>
                  <a:srgbClr val="DFE6CF"/>
                </a:solidFill>
                <a:latin typeface="Times New Roman"/>
                <a:cs typeface="Times New Roman"/>
              </a:rPr>
              <a:t>city.</a:t>
            </a:r>
            <a:endParaRPr sz="1800">
              <a:latin typeface="Times New Roman"/>
              <a:cs typeface="Times New Roman"/>
            </a:endParaRPr>
          </a:p>
          <a:p>
            <a:pPr marL="287020" marR="5080" indent="-274320">
              <a:lnSpc>
                <a:spcPct val="100000"/>
              </a:lnSpc>
              <a:spcBef>
                <a:spcPts val="430"/>
              </a:spcBef>
              <a:buClr>
                <a:srgbClr val="ACC1C8"/>
              </a:buClr>
              <a:buChar char="•"/>
              <a:tabLst>
                <a:tab pos="286385" algn="l"/>
                <a:tab pos="287655" algn="l"/>
              </a:tabLst>
            </a:pPr>
            <a:r>
              <a:rPr sz="1800" spc="-85" dirty="0">
                <a:solidFill>
                  <a:srgbClr val="DFE6CF"/>
                </a:solidFill>
                <a:latin typeface="Times New Roman"/>
                <a:cs typeface="Times New Roman"/>
              </a:rPr>
              <a:t>Brooklyn </a:t>
            </a:r>
            <a:r>
              <a:rPr sz="1800" spc="-110" dirty="0">
                <a:solidFill>
                  <a:srgbClr val="DFE6CF"/>
                </a:solidFill>
                <a:latin typeface="Times New Roman"/>
                <a:cs typeface="Times New Roman"/>
              </a:rPr>
              <a:t>(Kings </a:t>
            </a:r>
            <a:r>
              <a:rPr sz="1800" spc="-65" dirty="0">
                <a:solidFill>
                  <a:srgbClr val="DFE6CF"/>
                </a:solidFill>
                <a:latin typeface="Times New Roman"/>
                <a:cs typeface="Times New Roman"/>
              </a:rPr>
              <a:t>County), </a:t>
            </a:r>
            <a:r>
              <a:rPr sz="1800" spc="-60" dirty="0">
                <a:solidFill>
                  <a:srgbClr val="DFE6CF"/>
                </a:solidFill>
                <a:latin typeface="Times New Roman"/>
                <a:cs typeface="Times New Roman"/>
              </a:rPr>
              <a:t>on </a:t>
            </a:r>
            <a:r>
              <a:rPr sz="1800" spc="-10" dirty="0">
                <a:solidFill>
                  <a:srgbClr val="DFE6CF"/>
                </a:solidFill>
                <a:latin typeface="Times New Roman"/>
                <a:cs typeface="Times New Roman"/>
              </a:rPr>
              <a:t>the </a:t>
            </a:r>
            <a:r>
              <a:rPr sz="1800" spc="-20" dirty="0">
                <a:solidFill>
                  <a:srgbClr val="DFE6CF"/>
                </a:solidFill>
                <a:latin typeface="Times New Roman"/>
                <a:cs typeface="Times New Roman"/>
              </a:rPr>
              <a:t>western </a:t>
            </a:r>
            <a:r>
              <a:rPr sz="1800" spc="-10" dirty="0">
                <a:solidFill>
                  <a:srgbClr val="DFE6CF"/>
                </a:solidFill>
                <a:latin typeface="Times New Roman"/>
                <a:cs typeface="Times New Roman"/>
              </a:rPr>
              <a:t>tip </a:t>
            </a:r>
            <a:r>
              <a:rPr sz="1800" dirty="0">
                <a:solidFill>
                  <a:srgbClr val="DFE6CF"/>
                </a:solidFill>
                <a:latin typeface="Times New Roman"/>
                <a:cs typeface="Times New Roman"/>
              </a:rPr>
              <a:t>of </a:t>
            </a:r>
            <a:r>
              <a:rPr sz="1800" spc="-110" dirty="0">
                <a:solidFill>
                  <a:srgbClr val="DFE6CF"/>
                </a:solidFill>
                <a:latin typeface="Times New Roman"/>
                <a:cs typeface="Times New Roman"/>
              </a:rPr>
              <a:t>Long </a:t>
            </a:r>
            <a:r>
              <a:rPr sz="1800" spc="-45" dirty="0">
                <a:solidFill>
                  <a:srgbClr val="DFE6CF"/>
                </a:solidFill>
                <a:latin typeface="Times New Roman"/>
                <a:cs typeface="Times New Roman"/>
              </a:rPr>
              <a:t>Island, </a:t>
            </a:r>
            <a:r>
              <a:rPr sz="1800" spc="-105" dirty="0">
                <a:solidFill>
                  <a:srgbClr val="DFE6CF"/>
                </a:solidFill>
                <a:latin typeface="Times New Roman"/>
                <a:cs typeface="Times New Roman"/>
              </a:rPr>
              <a:t>is </a:t>
            </a:r>
            <a:r>
              <a:rPr sz="1800" spc="-10" dirty="0">
                <a:solidFill>
                  <a:srgbClr val="DFE6CF"/>
                </a:solidFill>
                <a:latin typeface="Times New Roman"/>
                <a:cs typeface="Times New Roman"/>
              </a:rPr>
              <a:t>the </a:t>
            </a:r>
            <a:r>
              <a:rPr sz="1800" spc="-55" dirty="0">
                <a:solidFill>
                  <a:srgbClr val="DFE6CF"/>
                </a:solidFill>
                <a:latin typeface="Times New Roman"/>
                <a:cs typeface="Times New Roman"/>
              </a:rPr>
              <a:t>city's </a:t>
            </a:r>
            <a:r>
              <a:rPr sz="1800" spc="-85" dirty="0">
                <a:solidFill>
                  <a:srgbClr val="DFE6CF"/>
                </a:solidFill>
                <a:latin typeface="Times New Roman"/>
                <a:cs typeface="Times New Roman"/>
              </a:rPr>
              <a:t>most </a:t>
            </a:r>
            <a:r>
              <a:rPr sz="1800" spc="-35" dirty="0">
                <a:solidFill>
                  <a:srgbClr val="DFE6CF"/>
                </a:solidFill>
                <a:latin typeface="Times New Roman"/>
                <a:cs typeface="Times New Roman"/>
              </a:rPr>
              <a:t>populous  </a:t>
            </a:r>
            <a:r>
              <a:rPr sz="1800" spc="-20" dirty="0">
                <a:solidFill>
                  <a:srgbClr val="DFE6CF"/>
                </a:solidFill>
                <a:latin typeface="Times New Roman"/>
                <a:cs typeface="Times New Roman"/>
              </a:rPr>
              <a:t>borough.</a:t>
            </a:r>
            <a:endParaRPr sz="1800">
              <a:latin typeface="Times New Roman"/>
              <a:cs typeface="Times New Roman"/>
            </a:endParaRPr>
          </a:p>
          <a:p>
            <a:pPr marL="287020" marR="1257300" indent="-274320">
              <a:lnSpc>
                <a:spcPct val="100000"/>
              </a:lnSpc>
              <a:spcBef>
                <a:spcPts val="434"/>
              </a:spcBef>
              <a:buClr>
                <a:srgbClr val="ACC1C8"/>
              </a:buClr>
              <a:buChar char="•"/>
              <a:tabLst>
                <a:tab pos="286385" algn="l"/>
                <a:tab pos="287655" algn="l"/>
              </a:tabLst>
            </a:pPr>
            <a:r>
              <a:rPr sz="1800" spc="-5" dirty="0">
                <a:solidFill>
                  <a:srgbClr val="DFE6CF"/>
                </a:solidFill>
                <a:latin typeface="Times New Roman"/>
                <a:cs typeface="Times New Roman"/>
              </a:rPr>
              <a:t>Queens </a:t>
            </a:r>
            <a:r>
              <a:rPr sz="1800" spc="-20" dirty="0">
                <a:solidFill>
                  <a:srgbClr val="DFE6CF"/>
                </a:solidFill>
                <a:latin typeface="Times New Roman"/>
                <a:cs typeface="Times New Roman"/>
              </a:rPr>
              <a:t>(Queens </a:t>
            </a:r>
            <a:r>
              <a:rPr sz="1800" spc="-65" dirty="0">
                <a:solidFill>
                  <a:srgbClr val="DFE6CF"/>
                </a:solidFill>
                <a:latin typeface="Times New Roman"/>
                <a:cs typeface="Times New Roman"/>
              </a:rPr>
              <a:t>County), </a:t>
            </a:r>
            <a:r>
              <a:rPr sz="1800" spc="-60" dirty="0">
                <a:solidFill>
                  <a:srgbClr val="DFE6CF"/>
                </a:solidFill>
                <a:latin typeface="Times New Roman"/>
                <a:cs typeface="Times New Roman"/>
              </a:rPr>
              <a:t>on </a:t>
            </a:r>
            <a:r>
              <a:rPr sz="1800" spc="-105" dirty="0">
                <a:solidFill>
                  <a:srgbClr val="DFE6CF"/>
                </a:solidFill>
                <a:latin typeface="Times New Roman"/>
                <a:cs typeface="Times New Roman"/>
              </a:rPr>
              <a:t>Long </a:t>
            </a:r>
            <a:r>
              <a:rPr sz="1800" spc="-45" dirty="0">
                <a:solidFill>
                  <a:srgbClr val="DFE6CF"/>
                </a:solidFill>
                <a:latin typeface="Times New Roman"/>
                <a:cs typeface="Times New Roman"/>
              </a:rPr>
              <a:t>Island </a:t>
            </a:r>
            <a:r>
              <a:rPr sz="1800" spc="-40" dirty="0">
                <a:solidFill>
                  <a:srgbClr val="DFE6CF"/>
                </a:solidFill>
                <a:latin typeface="Times New Roman"/>
                <a:cs typeface="Times New Roman"/>
              </a:rPr>
              <a:t>north </a:t>
            </a:r>
            <a:r>
              <a:rPr sz="1800" spc="60" dirty="0">
                <a:solidFill>
                  <a:srgbClr val="DFE6CF"/>
                </a:solidFill>
                <a:latin typeface="Times New Roman"/>
                <a:cs typeface="Times New Roman"/>
              </a:rPr>
              <a:t>and </a:t>
            </a:r>
            <a:r>
              <a:rPr sz="1800" spc="40" dirty="0">
                <a:solidFill>
                  <a:srgbClr val="DFE6CF"/>
                </a:solidFill>
                <a:latin typeface="Times New Roman"/>
                <a:cs typeface="Times New Roman"/>
              </a:rPr>
              <a:t>east </a:t>
            </a:r>
            <a:r>
              <a:rPr sz="1800" dirty="0">
                <a:solidFill>
                  <a:srgbClr val="DFE6CF"/>
                </a:solidFill>
                <a:latin typeface="Times New Roman"/>
                <a:cs typeface="Times New Roman"/>
              </a:rPr>
              <a:t>of </a:t>
            </a:r>
            <a:r>
              <a:rPr sz="1800" spc="-85" dirty="0">
                <a:solidFill>
                  <a:srgbClr val="DFE6CF"/>
                </a:solidFill>
                <a:latin typeface="Times New Roman"/>
                <a:cs typeface="Times New Roman"/>
              </a:rPr>
              <a:t>Brooklyn, </a:t>
            </a:r>
            <a:r>
              <a:rPr sz="1800" spc="-105" dirty="0">
                <a:solidFill>
                  <a:srgbClr val="DFE6CF"/>
                </a:solidFill>
                <a:latin typeface="Times New Roman"/>
                <a:cs typeface="Times New Roman"/>
              </a:rPr>
              <a:t>is  </a:t>
            </a:r>
            <a:r>
              <a:rPr sz="1800" spc="10" dirty="0">
                <a:solidFill>
                  <a:srgbClr val="DFE6CF"/>
                </a:solidFill>
                <a:latin typeface="Times New Roman"/>
                <a:cs typeface="Times New Roman"/>
              </a:rPr>
              <a:t>geographically </a:t>
            </a:r>
            <a:r>
              <a:rPr sz="1800" spc="-5" dirty="0">
                <a:solidFill>
                  <a:srgbClr val="DFE6CF"/>
                </a:solidFill>
                <a:latin typeface="Times New Roman"/>
                <a:cs typeface="Times New Roman"/>
              </a:rPr>
              <a:t>the </a:t>
            </a:r>
            <a:r>
              <a:rPr sz="1800" spc="15" dirty="0">
                <a:solidFill>
                  <a:srgbClr val="DFE6CF"/>
                </a:solidFill>
                <a:latin typeface="Times New Roman"/>
                <a:cs typeface="Times New Roman"/>
              </a:rPr>
              <a:t>largest</a:t>
            </a:r>
            <a:r>
              <a:rPr sz="1800" spc="75" dirty="0">
                <a:solidFill>
                  <a:srgbClr val="DFE6CF"/>
                </a:solidFill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DFE6CF"/>
                </a:solidFill>
                <a:latin typeface="Times New Roman"/>
                <a:cs typeface="Times New Roman"/>
              </a:rPr>
              <a:t>borough.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173223" y="4709160"/>
            <a:ext cx="6551676" cy="233324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25880" y="1394460"/>
            <a:ext cx="2516124" cy="2468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954780" y="1542288"/>
            <a:ext cx="181610" cy="0"/>
          </a:xfrm>
          <a:custGeom>
            <a:avLst/>
            <a:gdLst/>
            <a:ahLst/>
            <a:cxnLst/>
            <a:rect l="l" t="t" r="r" b="b"/>
            <a:pathLst>
              <a:path w="181610">
                <a:moveTo>
                  <a:pt x="0" y="0"/>
                </a:moveTo>
                <a:lnTo>
                  <a:pt x="181356" y="0"/>
                </a:lnTo>
              </a:path>
            </a:pathLst>
          </a:custGeom>
          <a:ln w="42672">
            <a:solidFill>
              <a:srgbClr val="FDFDF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948684" y="1513332"/>
            <a:ext cx="193675" cy="56515"/>
          </a:xfrm>
          <a:custGeom>
            <a:avLst/>
            <a:gdLst/>
            <a:ahLst/>
            <a:cxnLst/>
            <a:rect l="l" t="t" r="r" b="b"/>
            <a:pathLst>
              <a:path w="193675" h="56515">
                <a:moveTo>
                  <a:pt x="190500" y="56388"/>
                </a:moveTo>
                <a:lnTo>
                  <a:pt x="3048" y="56388"/>
                </a:lnTo>
                <a:lnTo>
                  <a:pt x="0" y="53340"/>
                </a:lnTo>
                <a:lnTo>
                  <a:pt x="0" y="3048"/>
                </a:lnTo>
                <a:lnTo>
                  <a:pt x="3048" y="0"/>
                </a:lnTo>
                <a:lnTo>
                  <a:pt x="190500" y="0"/>
                </a:lnTo>
                <a:lnTo>
                  <a:pt x="193548" y="3048"/>
                </a:lnTo>
                <a:lnTo>
                  <a:pt x="193548" y="7620"/>
                </a:lnTo>
                <a:lnTo>
                  <a:pt x="13716" y="7620"/>
                </a:lnTo>
                <a:lnTo>
                  <a:pt x="6096" y="13716"/>
                </a:lnTo>
                <a:lnTo>
                  <a:pt x="13716" y="13716"/>
                </a:lnTo>
                <a:lnTo>
                  <a:pt x="13716" y="42672"/>
                </a:lnTo>
                <a:lnTo>
                  <a:pt x="6096" y="42672"/>
                </a:lnTo>
                <a:lnTo>
                  <a:pt x="13716" y="50292"/>
                </a:lnTo>
                <a:lnTo>
                  <a:pt x="193548" y="50292"/>
                </a:lnTo>
                <a:lnTo>
                  <a:pt x="193548" y="53340"/>
                </a:lnTo>
                <a:lnTo>
                  <a:pt x="190500" y="56388"/>
                </a:lnTo>
                <a:close/>
              </a:path>
              <a:path w="193675" h="56515">
                <a:moveTo>
                  <a:pt x="13716" y="13716"/>
                </a:moveTo>
                <a:lnTo>
                  <a:pt x="6096" y="13716"/>
                </a:lnTo>
                <a:lnTo>
                  <a:pt x="13716" y="7620"/>
                </a:lnTo>
                <a:lnTo>
                  <a:pt x="13716" y="13716"/>
                </a:lnTo>
                <a:close/>
              </a:path>
              <a:path w="193675" h="56515">
                <a:moveTo>
                  <a:pt x="179832" y="13716"/>
                </a:moveTo>
                <a:lnTo>
                  <a:pt x="13716" y="13716"/>
                </a:lnTo>
                <a:lnTo>
                  <a:pt x="13716" y="7620"/>
                </a:lnTo>
                <a:lnTo>
                  <a:pt x="179832" y="7620"/>
                </a:lnTo>
                <a:lnTo>
                  <a:pt x="179832" y="13716"/>
                </a:lnTo>
                <a:close/>
              </a:path>
              <a:path w="193675" h="56515">
                <a:moveTo>
                  <a:pt x="179832" y="50292"/>
                </a:moveTo>
                <a:lnTo>
                  <a:pt x="179832" y="7620"/>
                </a:lnTo>
                <a:lnTo>
                  <a:pt x="187452" y="13716"/>
                </a:lnTo>
                <a:lnTo>
                  <a:pt x="193548" y="13716"/>
                </a:lnTo>
                <a:lnTo>
                  <a:pt x="193548" y="42672"/>
                </a:lnTo>
                <a:lnTo>
                  <a:pt x="187452" y="42672"/>
                </a:lnTo>
                <a:lnTo>
                  <a:pt x="179832" y="50292"/>
                </a:lnTo>
                <a:close/>
              </a:path>
              <a:path w="193675" h="56515">
                <a:moveTo>
                  <a:pt x="193548" y="13716"/>
                </a:moveTo>
                <a:lnTo>
                  <a:pt x="187452" y="13716"/>
                </a:lnTo>
                <a:lnTo>
                  <a:pt x="179832" y="7620"/>
                </a:lnTo>
                <a:lnTo>
                  <a:pt x="193548" y="7620"/>
                </a:lnTo>
                <a:lnTo>
                  <a:pt x="193548" y="13716"/>
                </a:lnTo>
                <a:close/>
              </a:path>
              <a:path w="193675" h="56515">
                <a:moveTo>
                  <a:pt x="13716" y="50292"/>
                </a:moveTo>
                <a:lnTo>
                  <a:pt x="6096" y="42672"/>
                </a:lnTo>
                <a:lnTo>
                  <a:pt x="13716" y="42672"/>
                </a:lnTo>
                <a:lnTo>
                  <a:pt x="13716" y="50292"/>
                </a:lnTo>
                <a:close/>
              </a:path>
              <a:path w="193675" h="56515">
                <a:moveTo>
                  <a:pt x="179832" y="50292"/>
                </a:moveTo>
                <a:lnTo>
                  <a:pt x="13716" y="50292"/>
                </a:lnTo>
                <a:lnTo>
                  <a:pt x="13716" y="42672"/>
                </a:lnTo>
                <a:lnTo>
                  <a:pt x="179832" y="42672"/>
                </a:lnTo>
                <a:lnTo>
                  <a:pt x="179832" y="50292"/>
                </a:lnTo>
                <a:close/>
              </a:path>
              <a:path w="193675" h="56515">
                <a:moveTo>
                  <a:pt x="193548" y="50292"/>
                </a:moveTo>
                <a:lnTo>
                  <a:pt x="179832" y="50292"/>
                </a:lnTo>
                <a:lnTo>
                  <a:pt x="187452" y="42672"/>
                </a:lnTo>
                <a:lnTo>
                  <a:pt x="193548" y="42672"/>
                </a:lnTo>
                <a:lnTo>
                  <a:pt x="193548" y="50292"/>
                </a:lnTo>
                <a:close/>
              </a:path>
            </a:pathLst>
          </a:custGeom>
          <a:solidFill>
            <a:srgbClr val="384F5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250436" y="1400556"/>
            <a:ext cx="167640" cy="24003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44567" y="1556766"/>
            <a:ext cx="99060" cy="0"/>
          </a:xfrm>
          <a:custGeom>
            <a:avLst/>
            <a:gdLst/>
            <a:ahLst/>
            <a:cxnLst/>
            <a:rect l="l" t="t" r="r" b="b"/>
            <a:pathLst>
              <a:path w="99060">
                <a:moveTo>
                  <a:pt x="0" y="0"/>
                </a:moveTo>
                <a:lnTo>
                  <a:pt x="99060" y="0"/>
                </a:lnTo>
              </a:path>
            </a:pathLst>
          </a:custGeom>
          <a:ln w="44196">
            <a:solidFill>
              <a:srgbClr val="FDFDF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536947" y="1528572"/>
            <a:ext cx="114300" cy="58419"/>
          </a:xfrm>
          <a:custGeom>
            <a:avLst/>
            <a:gdLst/>
            <a:ahLst/>
            <a:cxnLst/>
            <a:rect l="l" t="t" r="r" b="b"/>
            <a:pathLst>
              <a:path w="114300" h="58419">
                <a:moveTo>
                  <a:pt x="111252" y="57912"/>
                </a:moveTo>
                <a:lnTo>
                  <a:pt x="3048" y="57912"/>
                </a:lnTo>
                <a:lnTo>
                  <a:pt x="0" y="54864"/>
                </a:lnTo>
                <a:lnTo>
                  <a:pt x="0" y="3048"/>
                </a:lnTo>
                <a:lnTo>
                  <a:pt x="3048" y="0"/>
                </a:lnTo>
                <a:lnTo>
                  <a:pt x="111252" y="0"/>
                </a:lnTo>
                <a:lnTo>
                  <a:pt x="114300" y="3048"/>
                </a:lnTo>
                <a:lnTo>
                  <a:pt x="114300" y="6096"/>
                </a:lnTo>
                <a:lnTo>
                  <a:pt x="13716" y="6096"/>
                </a:lnTo>
                <a:lnTo>
                  <a:pt x="7620" y="13716"/>
                </a:lnTo>
                <a:lnTo>
                  <a:pt x="13716" y="13716"/>
                </a:lnTo>
                <a:lnTo>
                  <a:pt x="13716" y="44196"/>
                </a:lnTo>
                <a:lnTo>
                  <a:pt x="7620" y="44196"/>
                </a:lnTo>
                <a:lnTo>
                  <a:pt x="13716" y="50292"/>
                </a:lnTo>
                <a:lnTo>
                  <a:pt x="114300" y="50292"/>
                </a:lnTo>
                <a:lnTo>
                  <a:pt x="114300" y="54864"/>
                </a:lnTo>
                <a:lnTo>
                  <a:pt x="111252" y="57912"/>
                </a:lnTo>
                <a:close/>
              </a:path>
              <a:path w="114300" h="58419">
                <a:moveTo>
                  <a:pt x="13716" y="13716"/>
                </a:moveTo>
                <a:lnTo>
                  <a:pt x="7620" y="13716"/>
                </a:lnTo>
                <a:lnTo>
                  <a:pt x="13716" y="6096"/>
                </a:lnTo>
                <a:lnTo>
                  <a:pt x="13716" y="13716"/>
                </a:lnTo>
                <a:close/>
              </a:path>
              <a:path w="114300" h="58419">
                <a:moveTo>
                  <a:pt x="100584" y="13716"/>
                </a:moveTo>
                <a:lnTo>
                  <a:pt x="13716" y="13716"/>
                </a:lnTo>
                <a:lnTo>
                  <a:pt x="13716" y="6096"/>
                </a:lnTo>
                <a:lnTo>
                  <a:pt x="100584" y="6096"/>
                </a:lnTo>
                <a:lnTo>
                  <a:pt x="100584" y="13716"/>
                </a:lnTo>
                <a:close/>
              </a:path>
              <a:path w="114300" h="58419">
                <a:moveTo>
                  <a:pt x="100584" y="50292"/>
                </a:moveTo>
                <a:lnTo>
                  <a:pt x="100584" y="6096"/>
                </a:lnTo>
                <a:lnTo>
                  <a:pt x="106680" y="13716"/>
                </a:lnTo>
                <a:lnTo>
                  <a:pt x="114300" y="13716"/>
                </a:lnTo>
                <a:lnTo>
                  <a:pt x="114300" y="44196"/>
                </a:lnTo>
                <a:lnTo>
                  <a:pt x="106680" y="44196"/>
                </a:lnTo>
                <a:lnTo>
                  <a:pt x="100584" y="50292"/>
                </a:lnTo>
                <a:close/>
              </a:path>
              <a:path w="114300" h="58419">
                <a:moveTo>
                  <a:pt x="114300" y="13716"/>
                </a:moveTo>
                <a:lnTo>
                  <a:pt x="106680" y="13716"/>
                </a:lnTo>
                <a:lnTo>
                  <a:pt x="100584" y="6096"/>
                </a:lnTo>
                <a:lnTo>
                  <a:pt x="114300" y="6096"/>
                </a:lnTo>
                <a:lnTo>
                  <a:pt x="114300" y="13716"/>
                </a:lnTo>
                <a:close/>
              </a:path>
              <a:path w="114300" h="58419">
                <a:moveTo>
                  <a:pt x="13716" y="50292"/>
                </a:moveTo>
                <a:lnTo>
                  <a:pt x="7620" y="44196"/>
                </a:lnTo>
                <a:lnTo>
                  <a:pt x="13716" y="44196"/>
                </a:lnTo>
                <a:lnTo>
                  <a:pt x="13716" y="50292"/>
                </a:lnTo>
                <a:close/>
              </a:path>
              <a:path w="114300" h="58419">
                <a:moveTo>
                  <a:pt x="100584" y="50292"/>
                </a:moveTo>
                <a:lnTo>
                  <a:pt x="13716" y="50292"/>
                </a:lnTo>
                <a:lnTo>
                  <a:pt x="13716" y="44196"/>
                </a:lnTo>
                <a:lnTo>
                  <a:pt x="100584" y="44196"/>
                </a:lnTo>
                <a:lnTo>
                  <a:pt x="100584" y="50292"/>
                </a:lnTo>
                <a:close/>
              </a:path>
              <a:path w="114300" h="58419">
                <a:moveTo>
                  <a:pt x="114300" y="50292"/>
                </a:moveTo>
                <a:lnTo>
                  <a:pt x="100584" y="50292"/>
                </a:lnTo>
                <a:lnTo>
                  <a:pt x="106680" y="44196"/>
                </a:lnTo>
                <a:lnTo>
                  <a:pt x="114300" y="44196"/>
                </a:lnTo>
                <a:lnTo>
                  <a:pt x="114300" y="50292"/>
                </a:lnTo>
                <a:close/>
              </a:path>
            </a:pathLst>
          </a:custGeom>
          <a:solidFill>
            <a:srgbClr val="384F5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773167" y="1392936"/>
            <a:ext cx="4454652" cy="31089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310170" y="1968561"/>
            <a:ext cx="8068309" cy="2220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86385" marR="5080" indent="-273685">
              <a:lnSpc>
                <a:spcPct val="100000"/>
              </a:lnSpc>
              <a:spcBef>
                <a:spcPts val="105"/>
              </a:spcBef>
              <a:buClr>
                <a:srgbClr val="ACC1C8"/>
              </a:buClr>
              <a:buChar char="•"/>
              <a:tabLst>
                <a:tab pos="286385" algn="l"/>
                <a:tab pos="287020" algn="l"/>
              </a:tabLst>
            </a:pPr>
            <a:r>
              <a:rPr sz="2000" spc="-50" dirty="0">
                <a:solidFill>
                  <a:srgbClr val="DFE6CF"/>
                </a:solidFill>
                <a:latin typeface="Times New Roman"/>
                <a:cs typeface="Times New Roman"/>
              </a:rPr>
              <a:t>New </a:t>
            </a:r>
            <a:r>
              <a:rPr sz="2000" spc="-145" dirty="0">
                <a:solidFill>
                  <a:srgbClr val="DFE6CF"/>
                </a:solidFill>
                <a:latin typeface="Times New Roman"/>
                <a:cs typeface="Times New Roman"/>
              </a:rPr>
              <a:t>York </a:t>
            </a:r>
            <a:r>
              <a:rPr sz="2000" spc="-65" dirty="0">
                <a:solidFill>
                  <a:srgbClr val="DFE6CF"/>
                </a:solidFill>
                <a:latin typeface="Times New Roman"/>
                <a:cs typeface="Times New Roman"/>
              </a:rPr>
              <a:t>City </a:t>
            </a:r>
            <a:r>
              <a:rPr sz="2000" spc="-114" dirty="0">
                <a:solidFill>
                  <a:srgbClr val="DFE6CF"/>
                </a:solidFill>
                <a:latin typeface="Times New Roman"/>
                <a:cs typeface="Times New Roman"/>
              </a:rPr>
              <a:t>is </a:t>
            </a:r>
            <a:r>
              <a:rPr sz="2000" spc="-10" dirty="0">
                <a:solidFill>
                  <a:srgbClr val="DFE6CF"/>
                </a:solidFill>
                <a:latin typeface="Times New Roman"/>
                <a:cs typeface="Times New Roman"/>
              </a:rPr>
              <a:t>the </a:t>
            </a:r>
            <a:r>
              <a:rPr sz="2000" spc="-90" dirty="0">
                <a:solidFill>
                  <a:srgbClr val="DFE6CF"/>
                </a:solidFill>
                <a:latin typeface="Times New Roman"/>
                <a:cs typeface="Times New Roman"/>
              </a:rPr>
              <a:t>most </a:t>
            </a:r>
            <a:r>
              <a:rPr sz="2000" spc="-35" dirty="0">
                <a:solidFill>
                  <a:srgbClr val="DFE6CF"/>
                </a:solidFill>
                <a:latin typeface="Times New Roman"/>
                <a:cs typeface="Times New Roman"/>
              </a:rPr>
              <a:t>populous </a:t>
            </a:r>
            <a:r>
              <a:rPr sz="2000" spc="-65" dirty="0">
                <a:solidFill>
                  <a:srgbClr val="DFE6CF"/>
                </a:solidFill>
                <a:latin typeface="Times New Roman"/>
                <a:cs typeface="Times New Roman"/>
              </a:rPr>
              <a:t>city </a:t>
            </a:r>
            <a:r>
              <a:rPr sz="2000" spc="-125" dirty="0">
                <a:solidFill>
                  <a:srgbClr val="DFE6CF"/>
                </a:solidFill>
                <a:latin typeface="Times New Roman"/>
                <a:cs typeface="Times New Roman"/>
              </a:rPr>
              <a:t>in </a:t>
            </a:r>
            <a:r>
              <a:rPr sz="2000" spc="-10" dirty="0">
                <a:solidFill>
                  <a:srgbClr val="DFE6CF"/>
                </a:solidFill>
                <a:latin typeface="Times New Roman"/>
                <a:cs typeface="Times New Roman"/>
              </a:rPr>
              <a:t>the </a:t>
            </a:r>
            <a:r>
              <a:rPr sz="2000" spc="-45" dirty="0">
                <a:solidFill>
                  <a:srgbClr val="DFE6CF"/>
                </a:solidFill>
                <a:latin typeface="Times New Roman"/>
                <a:cs typeface="Times New Roman"/>
              </a:rPr>
              <a:t>United </a:t>
            </a:r>
            <a:r>
              <a:rPr sz="2000" spc="15" dirty="0">
                <a:solidFill>
                  <a:srgbClr val="DFE6CF"/>
                </a:solidFill>
                <a:latin typeface="Times New Roman"/>
                <a:cs typeface="Times New Roman"/>
              </a:rPr>
              <a:t>States </a:t>
            </a:r>
            <a:r>
              <a:rPr sz="2000" spc="-65" dirty="0">
                <a:solidFill>
                  <a:srgbClr val="DFE6CF"/>
                </a:solidFill>
                <a:latin typeface="Times New Roman"/>
                <a:cs typeface="Times New Roman"/>
              </a:rPr>
              <a:t>, </a:t>
            </a:r>
            <a:r>
              <a:rPr sz="2000" spc="-95" dirty="0">
                <a:solidFill>
                  <a:srgbClr val="DFE6CF"/>
                </a:solidFill>
                <a:latin typeface="Times New Roman"/>
                <a:cs typeface="Times New Roman"/>
              </a:rPr>
              <a:t>with </a:t>
            </a:r>
            <a:r>
              <a:rPr sz="2000" spc="40" dirty="0">
                <a:solidFill>
                  <a:srgbClr val="DFE6CF"/>
                </a:solidFill>
                <a:latin typeface="Times New Roman"/>
                <a:cs typeface="Times New Roman"/>
              </a:rPr>
              <a:t>an  </a:t>
            </a:r>
            <a:r>
              <a:rPr sz="2000" spc="5" dirty="0">
                <a:solidFill>
                  <a:srgbClr val="DFE6CF"/>
                </a:solidFill>
                <a:latin typeface="Times New Roman"/>
                <a:cs typeface="Times New Roman"/>
              </a:rPr>
              <a:t>estimated </a:t>
            </a:r>
            <a:r>
              <a:rPr sz="2000" spc="15" dirty="0">
                <a:solidFill>
                  <a:srgbClr val="DFE6CF"/>
                </a:solidFill>
                <a:latin typeface="Times New Roman"/>
                <a:cs typeface="Times New Roman"/>
              </a:rPr>
              <a:t>record </a:t>
            </a:r>
            <a:r>
              <a:rPr sz="2000" spc="-70" dirty="0">
                <a:solidFill>
                  <a:srgbClr val="DFE6CF"/>
                </a:solidFill>
                <a:latin typeface="Times New Roman"/>
                <a:cs typeface="Times New Roman"/>
              </a:rPr>
              <a:t>high </a:t>
            </a:r>
            <a:r>
              <a:rPr sz="2000" dirty="0">
                <a:solidFill>
                  <a:srgbClr val="DFE6CF"/>
                </a:solidFill>
                <a:latin typeface="Times New Roman"/>
                <a:cs typeface="Times New Roman"/>
              </a:rPr>
              <a:t>of </a:t>
            </a:r>
            <a:r>
              <a:rPr sz="2000" spc="65" dirty="0">
                <a:solidFill>
                  <a:srgbClr val="DFE6CF"/>
                </a:solidFill>
                <a:latin typeface="Times New Roman"/>
                <a:cs typeface="Times New Roman"/>
              </a:rPr>
              <a:t>8,622,698 </a:t>
            </a:r>
            <a:r>
              <a:rPr sz="2000" spc="-20" dirty="0">
                <a:solidFill>
                  <a:srgbClr val="DFE6CF"/>
                </a:solidFill>
                <a:latin typeface="Times New Roman"/>
                <a:cs typeface="Times New Roman"/>
              </a:rPr>
              <a:t>residents </a:t>
            </a:r>
            <a:r>
              <a:rPr sz="2000" spc="50" dirty="0">
                <a:solidFill>
                  <a:srgbClr val="DFE6CF"/>
                </a:solidFill>
                <a:latin typeface="Times New Roman"/>
                <a:cs typeface="Times New Roman"/>
              </a:rPr>
              <a:t>as </a:t>
            </a:r>
            <a:r>
              <a:rPr sz="2000" spc="10" dirty="0">
                <a:solidFill>
                  <a:srgbClr val="DFE6CF"/>
                </a:solidFill>
                <a:latin typeface="Times New Roman"/>
                <a:cs typeface="Times New Roman"/>
              </a:rPr>
              <a:t>of </a:t>
            </a:r>
            <a:r>
              <a:rPr sz="2000" spc="5" dirty="0">
                <a:solidFill>
                  <a:srgbClr val="DFE6CF"/>
                </a:solidFill>
                <a:latin typeface="Times New Roman"/>
                <a:cs typeface="Times New Roman"/>
              </a:rPr>
              <a:t>2017,incorporating  </a:t>
            </a:r>
            <a:r>
              <a:rPr sz="2000" spc="-30" dirty="0">
                <a:solidFill>
                  <a:srgbClr val="DFE6CF"/>
                </a:solidFill>
                <a:latin typeface="Times New Roman"/>
                <a:cs typeface="Times New Roman"/>
              </a:rPr>
              <a:t>more </a:t>
            </a:r>
            <a:r>
              <a:rPr sz="2000" spc="-60" dirty="0">
                <a:solidFill>
                  <a:srgbClr val="DFE6CF"/>
                </a:solidFill>
                <a:latin typeface="Times New Roman"/>
                <a:cs typeface="Times New Roman"/>
              </a:rPr>
              <a:t>immigration </a:t>
            </a:r>
            <a:r>
              <a:rPr sz="2000" spc="-70" dirty="0">
                <a:solidFill>
                  <a:srgbClr val="DFE6CF"/>
                </a:solidFill>
                <a:latin typeface="Times New Roman"/>
                <a:cs typeface="Times New Roman"/>
              </a:rPr>
              <a:t>into </a:t>
            </a:r>
            <a:r>
              <a:rPr sz="2000" spc="-15" dirty="0">
                <a:solidFill>
                  <a:srgbClr val="DFE6CF"/>
                </a:solidFill>
                <a:latin typeface="Times New Roman"/>
                <a:cs typeface="Times New Roman"/>
              </a:rPr>
              <a:t>the </a:t>
            </a:r>
            <a:r>
              <a:rPr sz="2000" spc="-65" dirty="0">
                <a:solidFill>
                  <a:srgbClr val="DFE6CF"/>
                </a:solidFill>
                <a:latin typeface="Times New Roman"/>
                <a:cs typeface="Times New Roman"/>
              </a:rPr>
              <a:t>city </a:t>
            </a:r>
            <a:r>
              <a:rPr sz="2000" spc="-20" dirty="0">
                <a:solidFill>
                  <a:srgbClr val="DFE6CF"/>
                </a:solidFill>
                <a:latin typeface="Times New Roman"/>
                <a:cs typeface="Times New Roman"/>
              </a:rPr>
              <a:t>than </a:t>
            </a:r>
            <a:r>
              <a:rPr sz="2000" spc="-40" dirty="0">
                <a:solidFill>
                  <a:srgbClr val="DFE6CF"/>
                </a:solidFill>
                <a:latin typeface="Times New Roman"/>
                <a:cs typeface="Times New Roman"/>
              </a:rPr>
              <a:t>outmigration </a:t>
            </a:r>
            <a:r>
              <a:rPr sz="2000" spc="-75" dirty="0">
                <a:solidFill>
                  <a:srgbClr val="DFE6CF"/>
                </a:solidFill>
                <a:latin typeface="Times New Roman"/>
                <a:cs typeface="Times New Roman"/>
              </a:rPr>
              <a:t>since </a:t>
            </a:r>
            <a:r>
              <a:rPr sz="2000" spc="-10" dirty="0">
                <a:solidFill>
                  <a:srgbClr val="DFE6CF"/>
                </a:solidFill>
                <a:latin typeface="Times New Roman"/>
                <a:cs typeface="Times New Roman"/>
              </a:rPr>
              <a:t>the </a:t>
            </a:r>
            <a:r>
              <a:rPr sz="2000" spc="105" dirty="0">
                <a:solidFill>
                  <a:srgbClr val="DFE6CF"/>
                </a:solidFill>
                <a:latin typeface="Times New Roman"/>
                <a:cs typeface="Times New Roman"/>
              </a:rPr>
              <a:t>2010 </a:t>
            </a:r>
            <a:r>
              <a:rPr sz="2000" spc="-50" dirty="0">
                <a:solidFill>
                  <a:srgbClr val="DFE6CF"/>
                </a:solidFill>
                <a:latin typeface="Times New Roman"/>
                <a:cs typeface="Times New Roman"/>
              </a:rPr>
              <a:t>United </a:t>
            </a:r>
            <a:r>
              <a:rPr sz="2000" spc="10" dirty="0">
                <a:solidFill>
                  <a:srgbClr val="DFE6CF"/>
                </a:solidFill>
                <a:latin typeface="Times New Roman"/>
                <a:cs typeface="Times New Roman"/>
              </a:rPr>
              <a:t>States  </a:t>
            </a:r>
            <a:r>
              <a:rPr sz="2000" spc="-85" dirty="0">
                <a:solidFill>
                  <a:srgbClr val="DFE6CF"/>
                </a:solidFill>
                <a:latin typeface="Times New Roman"/>
                <a:cs typeface="Times New Roman"/>
              </a:rPr>
              <a:t>Census.</a:t>
            </a:r>
            <a:endParaRPr sz="2000">
              <a:latin typeface="Times New Roman"/>
              <a:cs typeface="Times New Roman"/>
            </a:endParaRPr>
          </a:p>
          <a:p>
            <a:pPr marL="286385" marR="81280" indent="-273685">
              <a:lnSpc>
                <a:spcPct val="100000"/>
              </a:lnSpc>
              <a:spcBef>
                <a:spcPts val="475"/>
              </a:spcBef>
              <a:buClr>
                <a:srgbClr val="ACC1C8"/>
              </a:buClr>
              <a:buChar char="•"/>
              <a:tabLst>
                <a:tab pos="286385" algn="l"/>
                <a:tab pos="287020" algn="l"/>
                <a:tab pos="5885815" algn="l"/>
              </a:tabLst>
            </a:pPr>
            <a:r>
              <a:rPr sz="2000" spc="-125" dirty="0">
                <a:solidFill>
                  <a:srgbClr val="DFE6CF"/>
                </a:solidFill>
                <a:latin typeface="Times New Roman"/>
                <a:cs typeface="Times New Roman"/>
              </a:rPr>
              <a:t>The </a:t>
            </a:r>
            <a:r>
              <a:rPr sz="2000" spc="5" dirty="0">
                <a:solidFill>
                  <a:srgbClr val="DFE6CF"/>
                </a:solidFill>
                <a:latin typeface="Times New Roman"/>
                <a:cs typeface="Times New Roman"/>
              </a:rPr>
              <a:t>racial </a:t>
            </a:r>
            <a:r>
              <a:rPr sz="2000" spc="-65" dirty="0">
                <a:solidFill>
                  <a:srgbClr val="DFE6CF"/>
                </a:solidFill>
                <a:latin typeface="Times New Roman"/>
                <a:cs typeface="Times New Roman"/>
              </a:rPr>
              <a:t>composition </a:t>
            </a:r>
            <a:r>
              <a:rPr sz="2000" spc="-114" dirty="0">
                <a:solidFill>
                  <a:srgbClr val="DFE6CF"/>
                </a:solidFill>
                <a:latin typeface="Times New Roman"/>
                <a:cs typeface="Times New Roman"/>
              </a:rPr>
              <a:t>is </a:t>
            </a:r>
            <a:r>
              <a:rPr sz="2000" spc="50" dirty="0">
                <a:solidFill>
                  <a:srgbClr val="DFE6CF"/>
                </a:solidFill>
                <a:latin typeface="Times New Roman"/>
                <a:cs typeface="Times New Roman"/>
              </a:rPr>
              <a:t>as </a:t>
            </a:r>
            <a:r>
              <a:rPr sz="2000" spc="-40" dirty="0">
                <a:solidFill>
                  <a:srgbClr val="DFE6CF"/>
                </a:solidFill>
                <a:latin typeface="Times New Roman"/>
                <a:cs typeface="Times New Roman"/>
              </a:rPr>
              <a:t>given below. </a:t>
            </a:r>
            <a:r>
              <a:rPr sz="2000" spc="-180" dirty="0">
                <a:solidFill>
                  <a:srgbClr val="DFE6CF"/>
                </a:solidFill>
                <a:latin typeface="Times New Roman"/>
                <a:cs typeface="Times New Roman"/>
              </a:rPr>
              <a:t>This </a:t>
            </a:r>
            <a:r>
              <a:rPr sz="2000" spc="-114" dirty="0">
                <a:solidFill>
                  <a:srgbClr val="DFE6CF"/>
                </a:solidFill>
                <a:latin typeface="Times New Roman"/>
                <a:cs typeface="Times New Roman"/>
              </a:rPr>
              <a:t>is </a:t>
            </a:r>
            <a:r>
              <a:rPr sz="2000" spc="-15" dirty="0">
                <a:solidFill>
                  <a:srgbClr val="DFE6CF"/>
                </a:solidFill>
                <a:latin typeface="Times New Roman"/>
                <a:cs typeface="Times New Roman"/>
              </a:rPr>
              <a:t>the </a:t>
            </a:r>
            <a:r>
              <a:rPr sz="2000" spc="15" dirty="0">
                <a:solidFill>
                  <a:srgbClr val="DFE6CF"/>
                </a:solidFill>
                <a:latin typeface="Times New Roman"/>
                <a:cs typeface="Times New Roman"/>
              </a:rPr>
              <a:t>reason </a:t>
            </a:r>
            <a:r>
              <a:rPr sz="2000" spc="-50" dirty="0">
                <a:solidFill>
                  <a:srgbClr val="DFE6CF"/>
                </a:solidFill>
                <a:latin typeface="Times New Roman"/>
                <a:cs typeface="Times New Roman"/>
              </a:rPr>
              <a:t>New </a:t>
            </a:r>
            <a:r>
              <a:rPr sz="2000" spc="-145" dirty="0">
                <a:solidFill>
                  <a:srgbClr val="DFE6CF"/>
                </a:solidFill>
                <a:latin typeface="Times New Roman"/>
                <a:cs typeface="Times New Roman"/>
              </a:rPr>
              <a:t>York </a:t>
            </a:r>
            <a:r>
              <a:rPr sz="2000" spc="-60" dirty="0">
                <a:solidFill>
                  <a:srgbClr val="DFE6CF"/>
                </a:solidFill>
                <a:latin typeface="Times New Roman"/>
                <a:cs typeface="Times New Roman"/>
              </a:rPr>
              <a:t>city </a:t>
            </a:r>
            <a:r>
              <a:rPr sz="2000" spc="-10" dirty="0">
                <a:solidFill>
                  <a:srgbClr val="DFE6CF"/>
                </a:solidFill>
                <a:latin typeface="Times New Roman"/>
                <a:cs typeface="Times New Roman"/>
              </a:rPr>
              <a:t>has  </a:t>
            </a:r>
            <a:r>
              <a:rPr sz="2000" dirty="0">
                <a:solidFill>
                  <a:srgbClr val="DFE6CF"/>
                </a:solidFill>
                <a:latin typeface="Times New Roman"/>
                <a:cs typeface="Times New Roman"/>
              </a:rPr>
              <a:t>restaurants </a:t>
            </a:r>
            <a:r>
              <a:rPr sz="2000" spc="-25" dirty="0">
                <a:solidFill>
                  <a:srgbClr val="DFE6CF"/>
                </a:solidFill>
                <a:latin typeface="Times New Roman"/>
                <a:cs typeface="Times New Roman"/>
              </a:rPr>
              <a:t>serving </a:t>
            </a:r>
            <a:r>
              <a:rPr sz="2000" spc="-90" dirty="0">
                <a:solidFill>
                  <a:srgbClr val="DFE6CF"/>
                </a:solidFill>
                <a:latin typeface="Times New Roman"/>
                <a:cs typeface="Times New Roman"/>
              </a:rPr>
              <a:t>cuisine  </a:t>
            </a:r>
            <a:r>
              <a:rPr sz="2000" spc="-65" dirty="0">
                <a:solidFill>
                  <a:srgbClr val="DFE6CF"/>
                </a:solidFill>
                <a:latin typeface="Times New Roman"/>
                <a:cs typeface="Times New Roman"/>
              </a:rPr>
              <a:t>from </a:t>
            </a:r>
            <a:r>
              <a:rPr sz="2000" spc="-50" dirty="0">
                <a:solidFill>
                  <a:srgbClr val="DFE6CF"/>
                </a:solidFill>
                <a:latin typeface="Times New Roman"/>
                <a:cs typeface="Times New Roman"/>
              </a:rPr>
              <a:t>many </a:t>
            </a:r>
            <a:r>
              <a:rPr sz="2000" spc="-55" dirty="0">
                <a:solidFill>
                  <a:srgbClr val="DFE6CF"/>
                </a:solidFill>
                <a:latin typeface="Times New Roman"/>
                <a:cs typeface="Times New Roman"/>
              </a:rPr>
              <a:t>countries</a:t>
            </a:r>
            <a:r>
              <a:rPr sz="2000" spc="10" dirty="0">
                <a:solidFill>
                  <a:srgbClr val="DFE6CF"/>
                </a:solidFill>
                <a:latin typeface="Times New Roman"/>
                <a:cs typeface="Times New Roman"/>
              </a:rPr>
              <a:t> </a:t>
            </a:r>
            <a:r>
              <a:rPr sz="2000" spc="-100" dirty="0">
                <a:solidFill>
                  <a:srgbClr val="DFE6CF"/>
                </a:solidFill>
                <a:latin typeface="Times New Roman"/>
                <a:cs typeface="Times New Roman"/>
              </a:rPr>
              <a:t>such</a:t>
            </a:r>
            <a:r>
              <a:rPr sz="2000" spc="35" dirty="0">
                <a:solidFill>
                  <a:srgbClr val="DFE6CF"/>
                </a:solidFill>
                <a:latin typeface="Times New Roman"/>
                <a:cs typeface="Times New Roman"/>
              </a:rPr>
              <a:t> </a:t>
            </a:r>
            <a:r>
              <a:rPr sz="2000" spc="60" dirty="0">
                <a:solidFill>
                  <a:srgbClr val="DFE6CF"/>
                </a:solidFill>
                <a:latin typeface="Times New Roman"/>
                <a:cs typeface="Times New Roman"/>
              </a:rPr>
              <a:t>as	</a:t>
            </a:r>
            <a:r>
              <a:rPr sz="2000" spc="-40" dirty="0">
                <a:solidFill>
                  <a:srgbClr val="DFE6CF"/>
                </a:solidFill>
                <a:latin typeface="Times New Roman"/>
                <a:cs typeface="Times New Roman"/>
              </a:rPr>
              <a:t>India, </a:t>
            </a:r>
            <a:r>
              <a:rPr sz="2000" spc="-50" dirty="0">
                <a:solidFill>
                  <a:srgbClr val="DFE6CF"/>
                </a:solidFill>
                <a:latin typeface="Times New Roman"/>
                <a:cs typeface="Times New Roman"/>
              </a:rPr>
              <a:t>Africa, </a:t>
            </a:r>
            <a:r>
              <a:rPr sz="2000" spc="70" dirty="0">
                <a:solidFill>
                  <a:srgbClr val="DFE6CF"/>
                </a:solidFill>
                <a:latin typeface="Times New Roman"/>
                <a:cs typeface="Times New Roman"/>
              </a:rPr>
              <a:t>Japan  </a:t>
            </a:r>
            <a:r>
              <a:rPr sz="2000" spc="-20" dirty="0">
                <a:solidFill>
                  <a:srgbClr val="DFE6CF"/>
                </a:solidFill>
                <a:latin typeface="Times New Roman"/>
                <a:cs typeface="Times New Roman"/>
              </a:rPr>
              <a:t>etc. </a:t>
            </a:r>
            <a:r>
              <a:rPr sz="2000" spc="-180" dirty="0">
                <a:solidFill>
                  <a:srgbClr val="DFE6CF"/>
                </a:solidFill>
                <a:latin typeface="Times New Roman"/>
                <a:cs typeface="Times New Roman"/>
              </a:rPr>
              <a:t>This </a:t>
            </a:r>
            <a:r>
              <a:rPr sz="2000" spc="-5" dirty="0">
                <a:solidFill>
                  <a:srgbClr val="DFE6CF"/>
                </a:solidFill>
                <a:latin typeface="Times New Roman"/>
                <a:cs typeface="Times New Roman"/>
              </a:rPr>
              <a:t>also </a:t>
            </a:r>
            <a:r>
              <a:rPr sz="2000" spc="-20" dirty="0">
                <a:solidFill>
                  <a:srgbClr val="DFE6CF"/>
                </a:solidFill>
                <a:latin typeface="Times New Roman"/>
                <a:cs typeface="Times New Roman"/>
              </a:rPr>
              <a:t>increases </a:t>
            </a:r>
            <a:r>
              <a:rPr sz="2000" spc="-10" dirty="0">
                <a:solidFill>
                  <a:srgbClr val="DFE6CF"/>
                </a:solidFill>
                <a:latin typeface="Times New Roman"/>
                <a:cs typeface="Times New Roman"/>
              </a:rPr>
              <a:t>the </a:t>
            </a:r>
            <a:r>
              <a:rPr sz="2000" dirty="0">
                <a:solidFill>
                  <a:srgbClr val="DFE6CF"/>
                </a:solidFill>
                <a:latin typeface="Times New Roman"/>
                <a:cs typeface="Times New Roman"/>
              </a:rPr>
              <a:t>scope </a:t>
            </a:r>
            <a:r>
              <a:rPr sz="2000" spc="-10" dirty="0">
                <a:solidFill>
                  <a:srgbClr val="DFE6CF"/>
                </a:solidFill>
                <a:latin typeface="Times New Roman"/>
                <a:cs typeface="Times New Roman"/>
              </a:rPr>
              <a:t>for </a:t>
            </a:r>
            <a:r>
              <a:rPr sz="2000" dirty="0">
                <a:solidFill>
                  <a:srgbClr val="DFE6CF"/>
                </a:solidFill>
                <a:latin typeface="Times New Roman"/>
                <a:cs typeface="Times New Roman"/>
              </a:rPr>
              <a:t>restaurants </a:t>
            </a:r>
            <a:r>
              <a:rPr sz="2000" spc="-60" dirty="0">
                <a:solidFill>
                  <a:srgbClr val="DFE6CF"/>
                </a:solidFill>
                <a:latin typeface="Times New Roman"/>
                <a:cs typeface="Times New Roman"/>
              </a:rPr>
              <a:t>business </a:t>
            </a:r>
            <a:r>
              <a:rPr sz="2000" spc="-125" dirty="0">
                <a:solidFill>
                  <a:srgbClr val="DFE6CF"/>
                </a:solidFill>
                <a:latin typeface="Times New Roman"/>
                <a:cs typeface="Times New Roman"/>
              </a:rPr>
              <a:t>in </a:t>
            </a:r>
            <a:r>
              <a:rPr sz="2000" spc="-50" dirty="0">
                <a:solidFill>
                  <a:srgbClr val="DFE6CF"/>
                </a:solidFill>
                <a:latin typeface="Times New Roman"/>
                <a:cs typeface="Times New Roman"/>
              </a:rPr>
              <a:t>New </a:t>
            </a:r>
            <a:r>
              <a:rPr sz="2000" spc="-145" dirty="0">
                <a:solidFill>
                  <a:srgbClr val="DFE6CF"/>
                </a:solidFill>
                <a:latin typeface="Times New Roman"/>
                <a:cs typeface="Times New Roman"/>
              </a:rPr>
              <a:t>York</a:t>
            </a:r>
            <a:r>
              <a:rPr sz="2000" spc="140" dirty="0">
                <a:solidFill>
                  <a:srgbClr val="DFE6CF"/>
                </a:solidFill>
                <a:latin typeface="Times New Roman"/>
                <a:cs typeface="Times New Roman"/>
              </a:rPr>
              <a:t> </a:t>
            </a:r>
            <a:r>
              <a:rPr sz="2000" spc="-90" dirty="0">
                <a:solidFill>
                  <a:srgbClr val="DFE6CF"/>
                </a:solidFill>
                <a:latin typeface="Times New Roman"/>
                <a:cs typeface="Times New Roman"/>
              </a:rPr>
              <a:t>City.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432047" y="4352544"/>
            <a:ext cx="4149852" cy="231190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25880" y="1394460"/>
            <a:ext cx="2516124" cy="2468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954780" y="1542288"/>
            <a:ext cx="181610" cy="0"/>
          </a:xfrm>
          <a:custGeom>
            <a:avLst/>
            <a:gdLst/>
            <a:ahLst/>
            <a:cxnLst/>
            <a:rect l="l" t="t" r="r" b="b"/>
            <a:pathLst>
              <a:path w="181610">
                <a:moveTo>
                  <a:pt x="0" y="0"/>
                </a:moveTo>
                <a:lnTo>
                  <a:pt x="181356" y="0"/>
                </a:lnTo>
              </a:path>
            </a:pathLst>
          </a:custGeom>
          <a:ln w="42672">
            <a:solidFill>
              <a:srgbClr val="FDFDF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948684" y="1513332"/>
            <a:ext cx="193675" cy="56515"/>
          </a:xfrm>
          <a:custGeom>
            <a:avLst/>
            <a:gdLst/>
            <a:ahLst/>
            <a:cxnLst/>
            <a:rect l="l" t="t" r="r" b="b"/>
            <a:pathLst>
              <a:path w="193675" h="56515">
                <a:moveTo>
                  <a:pt x="190500" y="56388"/>
                </a:moveTo>
                <a:lnTo>
                  <a:pt x="3048" y="56388"/>
                </a:lnTo>
                <a:lnTo>
                  <a:pt x="0" y="53340"/>
                </a:lnTo>
                <a:lnTo>
                  <a:pt x="0" y="3048"/>
                </a:lnTo>
                <a:lnTo>
                  <a:pt x="3048" y="0"/>
                </a:lnTo>
                <a:lnTo>
                  <a:pt x="190500" y="0"/>
                </a:lnTo>
                <a:lnTo>
                  <a:pt x="193548" y="3048"/>
                </a:lnTo>
                <a:lnTo>
                  <a:pt x="193548" y="7620"/>
                </a:lnTo>
                <a:lnTo>
                  <a:pt x="13716" y="7620"/>
                </a:lnTo>
                <a:lnTo>
                  <a:pt x="6096" y="13716"/>
                </a:lnTo>
                <a:lnTo>
                  <a:pt x="13716" y="13716"/>
                </a:lnTo>
                <a:lnTo>
                  <a:pt x="13716" y="42672"/>
                </a:lnTo>
                <a:lnTo>
                  <a:pt x="6096" y="42672"/>
                </a:lnTo>
                <a:lnTo>
                  <a:pt x="13716" y="50292"/>
                </a:lnTo>
                <a:lnTo>
                  <a:pt x="193548" y="50292"/>
                </a:lnTo>
                <a:lnTo>
                  <a:pt x="193548" y="53340"/>
                </a:lnTo>
                <a:lnTo>
                  <a:pt x="190500" y="56388"/>
                </a:lnTo>
                <a:close/>
              </a:path>
              <a:path w="193675" h="56515">
                <a:moveTo>
                  <a:pt x="13716" y="13716"/>
                </a:moveTo>
                <a:lnTo>
                  <a:pt x="6096" y="13716"/>
                </a:lnTo>
                <a:lnTo>
                  <a:pt x="13716" y="7620"/>
                </a:lnTo>
                <a:lnTo>
                  <a:pt x="13716" y="13716"/>
                </a:lnTo>
                <a:close/>
              </a:path>
              <a:path w="193675" h="56515">
                <a:moveTo>
                  <a:pt x="179832" y="13716"/>
                </a:moveTo>
                <a:lnTo>
                  <a:pt x="13716" y="13716"/>
                </a:lnTo>
                <a:lnTo>
                  <a:pt x="13716" y="7620"/>
                </a:lnTo>
                <a:lnTo>
                  <a:pt x="179832" y="7620"/>
                </a:lnTo>
                <a:lnTo>
                  <a:pt x="179832" y="13716"/>
                </a:lnTo>
                <a:close/>
              </a:path>
              <a:path w="193675" h="56515">
                <a:moveTo>
                  <a:pt x="179832" y="50292"/>
                </a:moveTo>
                <a:lnTo>
                  <a:pt x="179832" y="7620"/>
                </a:lnTo>
                <a:lnTo>
                  <a:pt x="187452" y="13716"/>
                </a:lnTo>
                <a:lnTo>
                  <a:pt x="193548" y="13716"/>
                </a:lnTo>
                <a:lnTo>
                  <a:pt x="193548" y="42672"/>
                </a:lnTo>
                <a:lnTo>
                  <a:pt x="187452" y="42672"/>
                </a:lnTo>
                <a:lnTo>
                  <a:pt x="179832" y="50292"/>
                </a:lnTo>
                <a:close/>
              </a:path>
              <a:path w="193675" h="56515">
                <a:moveTo>
                  <a:pt x="193548" y="13716"/>
                </a:moveTo>
                <a:lnTo>
                  <a:pt x="187452" y="13716"/>
                </a:lnTo>
                <a:lnTo>
                  <a:pt x="179832" y="7620"/>
                </a:lnTo>
                <a:lnTo>
                  <a:pt x="193548" y="7620"/>
                </a:lnTo>
                <a:lnTo>
                  <a:pt x="193548" y="13716"/>
                </a:lnTo>
                <a:close/>
              </a:path>
              <a:path w="193675" h="56515">
                <a:moveTo>
                  <a:pt x="13716" y="50292"/>
                </a:moveTo>
                <a:lnTo>
                  <a:pt x="6096" y="42672"/>
                </a:lnTo>
                <a:lnTo>
                  <a:pt x="13716" y="42672"/>
                </a:lnTo>
                <a:lnTo>
                  <a:pt x="13716" y="50292"/>
                </a:lnTo>
                <a:close/>
              </a:path>
              <a:path w="193675" h="56515">
                <a:moveTo>
                  <a:pt x="179832" y="50292"/>
                </a:moveTo>
                <a:lnTo>
                  <a:pt x="13716" y="50292"/>
                </a:lnTo>
                <a:lnTo>
                  <a:pt x="13716" y="42672"/>
                </a:lnTo>
                <a:lnTo>
                  <a:pt x="179832" y="42672"/>
                </a:lnTo>
                <a:lnTo>
                  <a:pt x="179832" y="50292"/>
                </a:lnTo>
                <a:close/>
              </a:path>
              <a:path w="193675" h="56515">
                <a:moveTo>
                  <a:pt x="193548" y="50292"/>
                </a:moveTo>
                <a:lnTo>
                  <a:pt x="179832" y="50292"/>
                </a:lnTo>
                <a:lnTo>
                  <a:pt x="187452" y="42672"/>
                </a:lnTo>
                <a:lnTo>
                  <a:pt x="193548" y="42672"/>
                </a:lnTo>
                <a:lnTo>
                  <a:pt x="193548" y="50292"/>
                </a:lnTo>
                <a:close/>
              </a:path>
            </a:pathLst>
          </a:custGeom>
          <a:solidFill>
            <a:srgbClr val="384F5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250436" y="1400556"/>
            <a:ext cx="167640" cy="24003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44567" y="1556766"/>
            <a:ext cx="99060" cy="0"/>
          </a:xfrm>
          <a:custGeom>
            <a:avLst/>
            <a:gdLst/>
            <a:ahLst/>
            <a:cxnLst/>
            <a:rect l="l" t="t" r="r" b="b"/>
            <a:pathLst>
              <a:path w="99060">
                <a:moveTo>
                  <a:pt x="0" y="0"/>
                </a:moveTo>
                <a:lnTo>
                  <a:pt x="99060" y="0"/>
                </a:lnTo>
              </a:path>
            </a:pathLst>
          </a:custGeom>
          <a:ln w="44196">
            <a:solidFill>
              <a:srgbClr val="FDFDF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536947" y="1528572"/>
            <a:ext cx="114300" cy="58419"/>
          </a:xfrm>
          <a:custGeom>
            <a:avLst/>
            <a:gdLst/>
            <a:ahLst/>
            <a:cxnLst/>
            <a:rect l="l" t="t" r="r" b="b"/>
            <a:pathLst>
              <a:path w="114300" h="58419">
                <a:moveTo>
                  <a:pt x="111252" y="57912"/>
                </a:moveTo>
                <a:lnTo>
                  <a:pt x="3048" y="57912"/>
                </a:lnTo>
                <a:lnTo>
                  <a:pt x="0" y="54864"/>
                </a:lnTo>
                <a:lnTo>
                  <a:pt x="0" y="3048"/>
                </a:lnTo>
                <a:lnTo>
                  <a:pt x="3048" y="0"/>
                </a:lnTo>
                <a:lnTo>
                  <a:pt x="111252" y="0"/>
                </a:lnTo>
                <a:lnTo>
                  <a:pt x="114300" y="3048"/>
                </a:lnTo>
                <a:lnTo>
                  <a:pt x="114300" y="6096"/>
                </a:lnTo>
                <a:lnTo>
                  <a:pt x="13716" y="6096"/>
                </a:lnTo>
                <a:lnTo>
                  <a:pt x="7620" y="13716"/>
                </a:lnTo>
                <a:lnTo>
                  <a:pt x="13716" y="13716"/>
                </a:lnTo>
                <a:lnTo>
                  <a:pt x="13716" y="44196"/>
                </a:lnTo>
                <a:lnTo>
                  <a:pt x="7620" y="44196"/>
                </a:lnTo>
                <a:lnTo>
                  <a:pt x="13716" y="50292"/>
                </a:lnTo>
                <a:lnTo>
                  <a:pt x="114300" y="50292"/>
                </a:lnTo>
                <a:lnTo>
                  <a:pt x="114300" y="54864"/>
                </a:lnTo>
                <a:lnTo>
                  <a:pt x="111252" y="57912"/>
                </a:lnTo>
                <a:close/>
              </a:path>
              <a:path w="114300" h="58419">
                <a:moveTo>
                  <a:pt x="13716" y="13716"/>
                </a:moveTo>
                <a:lnTo>
                  <a:pt x="7620" y="13716"/>
                </a:lnTo>
                <a:lnTo>
                  <a:pt x="13716" y="6096"/>
                </a:lnTo>
                <a:lnTo>
                  <a:pt x="13716" y="13716"/>
                </a:lnTo>
                <a:close/>
              </a:path>
              <a:path w="114300" h="58419">
                <a:moveTo>
                  <a:pt x="100584" y="13716"/>
                </a:moveTo>
                <a:lnTo>
                  <a:pt x="13716" y="13716"/>
                </a:lnTo>
                <a:lnTo>
                  <a:pt x="13716" y="6096"/>
                </a:lnTo>
                <a:lnTo>
                  <a:pt x="100584" y="6096"/>
                </a:lnTo>
                <a:lnTo>
                  <a:pt x="100584" y="13716"/>
                </a:lnTo>
                <a:close/>
              </a:path>
              <a:path w="114300" h="58419">
                <a:moveTo>
                  <a:pt x="100584" y="50292"/>
                </a:moveTo>
                <a:lnTo>
                  <a:pt x="100584" y="6096"/>
                </a:lnTo>
                <a:lnTo>
                  <a:pt x="106680" y="13716"/>
                </a:lnTo>
                <a:lnTo>
                  <a:pt x="114300" y="13716"/>
                </a:lnTo>
                <a:lnTo>
                  <a:pt x="114300" y="44196"/>
                </a:lnTo>
                <a:lnTo>
                  <a:pt x="106680" y="44196"/>
                </a:lnTo>
                <a:lnTo>
                  <a:pt x="100584" y="50292"/>
                </a:lnTo>
                <a:close/>
              </a:path>
              <a:path w="114300" h="58419">
                <a:moveTo>
                  <a:pt x="114300" y="13716"/>
                </a:moveTo>
                <a:lnTo>
                  <a:pt x="106680" y="13716"/>
                </a:lnTo>
                <a:lnTo>
                  <a:pt x="100584" y="6096"/>
                </a:lnTo>
                <a:lnTo>
                  <a:pt x="114300" y="6096"/>
                </a:lnTo>
                <a:lnTo>
                  <a:pt x="114300" y="13716"/>
                </a:lnTo>
                <a:close/>
              </a:path>
              <a:path w="114300" h="58419">
                <a:moveTo>
                  <a:pt x="13716" y="50292"/>
                </a:moveTo>
                <a:lnTo>
                  <a:pt x="7620" y="44196"/>
                </a:lnTo>
                <a:lnTo>
                  <a:pt x="13716" y="44196"/>
                </a:lnTo>
                <a:lnTo>
                  <a:pt x="13716" y="50292"/>
                </a:lnTo>
                <a:close/>
              </a:path>
              <a:path w="114300" h="58419">
                <a:moveTo>
                  <a:pt x="100584" y="50292"/>
                </a:moveTo>
                <a:lnTo>
                  <a:pt x="13716" y="50292"/>
                </a:lnTo>
                <a:lnTo>
                  <a:pt x="13716" y="44196"/>
                </a:lnTo>
                <a:lnTo>
                  <a:pt x="100584" y="44196"/>
                </a:lnTo>
                <a:lnTo>
                  <a:pt x="100584" y="50292"/>
                </a:lnTo>
                <a:close/>
              </a:path>
              <a:path w="114300" h="58419">
                <a:moveTo>
                  <a:pt x="114300" y="50292"/>
                </a:moveTo>
                <a:lnTo>
                  <a:pt x="100584" y="50292"/>
                </a:lnTo>
                <a:lnTo>
                  <a:pt x="106680" y="44196"/>
                </a:lnTo>
                <a:lnTo>
                  <a:pt x="114300" y="44196"/>
                </a:lnTo>
                <a:lnTo>
                  <a:pt x="114300" y="50292"/>
                </a:lnTo>
                <a:close/>
              </a:path>
            </a:pathLst>
          </a:custGeom>
          <a:solidFill>
            <a:srgbClr val="384F5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768596" y="1392936"/>
            <a:ext cx="3785616" cy="31089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310170" y="1968561"/>
            <a:ext cx="8049895" cy="203771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86385" indent="-273685">
              <a:lnSpc>
                <a:spcPct val="100000"/>
              </a:lnSpc>
              <a:spcBef>
                <a:spcPts val="105"/>
              </a:spcBef>
              <a:buClr>
                <a:srgbClr val="ACC1C8"/>
              </a:buClr>
              <a:buChar char="•"/>
              <a:tabLst>
                <a:tab pos="286385" algn="l"/>
                <a:tab pos="287020" algn="l"/>
                <a:tab pos="788035" algn="l"/>
              </a:tabLst>
            </a:pPr>
            <a:r>
              <a:rPr sz="2000" spc="-175" dirty="0">
                <a:solidFill>
                  <a:srgbClr val="DFE6CF"/>
                </a:solidFill>
                <a:latin typeface="Times New Roman"/>
                <a:cs typeface="Times New Roman"/>
              </a:rPr>
              <a:t>This	</a:t>
            </a:r>
            <a:r>
              <a:rPr sz="2000" spc="125" dirty="0">
                <a:solidFill>
                  <a:srgbClr val="DFE6CF"/>
                </a:solidFill>
                <a:latin typeface="Times New Roman"/>
                <a:cs typeface="Times New Roman"/>
              </a:rPr>
              <a:t>data </a:t>
            </a:r>
            <a:r>
              <a:rPr sz="2000" spc="-10" dirty="0">
                <a:solidFill>
                  <a:srgbClr val="DFE6CF"/>
                </a:solidFill>
                <a:latin typeface="Times New Roman"/>
                <a:cs typeface="Times New Roman"/>
              </a:rPr>
              <a:t>has </a:t>
            </a:r>
            <a:r>
              <a:rPr sz="2000" spc="55" dirty="0">
                <a:solidFill>
                  <a:srgbClr val="DFE6CF"/>
                </a:solidFill>
                <a:latin typeface="Times New Roman"/>
                <a:cs typeface="Times New Roman"/>
              </a:rPr>
              <a:t>been </a:t>
            </a:r>
            <a:r>
              <a:rPr sz="2000" spc="-35" dirty="0">
                <a:solidFill>
                  <a:srgbClr val="DFE6CF"/>
                </a:solidFill>
                <a:latin typeface="Times New Roman"/>
                <a:cs typeface="Times New Roman"/>
              </a:rPr>
              <a:t>manually </a:t>
            </a:r>
            <a:r>
              <a:rPr sz="2000" spc="75" dirty="0">
                <a:solidFill>
                  <a:srgbClr val="DFE6CF"/>
                </a:solidFill>
                <a:latin typeface="Times New Roman"/>
                <a:cs typeface="Times New Roman"/>
              </a:rPr>
              <a:t>prepared. </a:t>
            </a:r>
            <a:r>
              <a:rPr sz="2000" spc="45" dirty="0">
                <a:solidFill>
                  <a:srgbClr val="DFE6CF"/>
                </a:solidFill>
                <a:latin typeface="Times New Roman"/>
                <a:cs typeface="Times New Roman"/>
              </a:rPr>
              <a:t>Data </a:t>
            </a:r>
            <a:r>
              <a:rPr sz="2000" spc="-114" dirty="0">
                <a:solidFill>
                  <a:srgbClr val="DFE6CF"/>
                </a:solidFill>
                <a:latin typeface="Times New Roman"/>
                <a:cs typeface="Times New Roman"/>
              </a:rPr>
              <a:t>is </a:t>
            </a:r>
            <a:r>
              <a:rPr sz="2000" spc="5" dirty="0">
                <a:solidFill>
                  <a:srgbClr val="DFE6CF"/>
                </a:solidFill>
                <a:latin typeface="Times New Roman"/>
                <a:cs typeface="Times New Roman"/>
              </a:rPr>
              <a:t>taken </a:t>
            </a:r>
            <a:r>
              <a:rPr sz="2000" spc="-65" dirty="0">
                <a:solidFill>
                  <a:srgbClr val="DFE6CF"/>
                </a:solidFill>
                <a:latin typeface="Times New Roman"/>
                <a:cs typeface="Times New Roman"/>
              </a:rPr>
              <a:t>from </a:t>
            </a:r>
            <a:r>
              <a:rPr sz="2000" spc="15" dirty="0">
                <a:solidFill>
                  <a:srgbClr val="DFE6CF"/>
                </a:solidFill>
                <a:latin typeface="Times New Roman"/>
                <a:cs typeface="Times New Roman"/>
              </a:rPr>
              <a:t>Wikipedia</a:t>
            </a:r>
            <a:r>
              <a:rPr sz="2000" spc="-185" dirty="0">
                <a:solidFill>
                  <a:srgbClr val="DFE6CF"/>
                </a:solidFill>
                <a:latin typeface="Times New Roman"/>
                <a:cs typeface="Times New Roman"/>
              </a:rPr>
              <a:t> </a:t>
            </a:r>
            <a:r>
              <a:rPr sz="2000" spc="125" dirty="0">
                <a:solidFill>
                  <a:srgbClr val="DFE6CF"/>
                </a:solidFill>
                <a:latin typeface="Times New Roman"/>
                <a:cs typeface="Times New Roman"/>
              </a:rPr>
              <a:t>page</a:t>
            </a:r>
            <a:endParaRPr sz="2000">
              <a:latin typeface="Times New Roman"/>
              <a:cs typeface="Times New Roman"/>
            </a:endParaRPr>
          </a:p>
          <a:p>
            <a:pPr marL="286385">
              <a:lnSpc>
                <a:spcPct val="100000"/>
              </a:lnSpc>
            </a:pPr>
            <a:r>
              <a:rPr sz="2000" dirty="0">
                <a:solidFill>
                  <a:srgbClr val="DFE6CF"/>
                </a:solidFill>
                <a:latin typeface="Times New Roman"/>
                <a:cs typeface="Times New Roman"/>
              </a:rPr>
              <a:t>-</a:t>
            </a:r>
            <a:r>
              <a:rPr sz="2000" spc="40" dirty="0">
                <a:solidFill>
                  <a:srgbClr val="66AACD"/>
                </a:solidFill>
                <a:latin typeface="Times New Roman"/>
                <a:cs typeface="Times New Roman"/>
              </a:rPr>
              <a:t> </a:t>
            </a:r>
            <a:r>
              <a:rPr sz="2000" u="heavy" spc="-15" dirty="0">
                <a:solidFill>
                  <a:srgbClr val="66AACD"/>
                </a:solidFill>
                <a:uFill>
                  <a:solidFill>
                    <a:srgbClr val="66AACD"/>
                  </a:solidFill>
                </a:uFill>
                <a:latin typeface="Times New Roman"/>
                <a:cs typeface="Times New Roman"/>
              </a:rPr>
              <a:t>https://en.wikipedia.org/wiki/Cuisine_of_New_York_City</a:t>
            </a:r>
            <a:endParaRPr sz="2000">
              <a:latin typeface="Times New Roman"/>
              <a:cs typeface="Times New Roman"/>
            </a:endParaRPr>
          </a:p>
          <a:p>
            <a:pPr marL="286385" indent="-273685">
              <a:lnSpc>
                <a:spcPct val="100000"/>
              </a:lnSpc>
              <a:spcBef>
                <a:spcPts val="475"/>
              </a:spcBef>
              <a:buClr>
                <a:srgbClr val="ACC1C8"/>
              </a:buClr>
              <a:buChar char="•"/>
              <a:tabLst>
                <a:tab pos="286385" algn="l"/>
                <a:tab pos="287020" algn="l"/>
              </a:tabLst>
            </a:pPr>
            <a:r>
              <a:rPr sz="2000" spc="45" dirty="0">
                <a:solidFill>
                  <a:srgbClr val="DFE6CF"/>
                </a:solidFill>
                <a:latin typeface="Times New Roman"/>
                <a:cs typeface="Times New Roman"/>
              </a:rPr>
              <a:t>Data </a:t>
            </a:r>
            <a:r>
              <a:rPr sz="2000" spc="-10" dirty="0">
                <a:solidFill>
                  <a:srgbClr val="DFE6CF"/>
                </a:solidFill>
                <a:latin typeface="Times New Roman"/>
                <a:cs typeface="Times New Roman"/>
              </a:rPr>
              <a:t>used </a:t>
            </a:r>
            <a:r>
              <a:rPr sz="2000" spc="-20" dirty="0">
                <a:solidFill>
                  <a:srgbClr val="DFE6CF"/>
                </a:solidFill>
                <a:latin typeface="Times New Roman"/>
                <a:cs typeface="Times New Roman"/>
              </a:rPr>
              <a:t>to </a:t>
            </a:r>
            <a:r>
              <a:rPr sz="2000" spc="50" dirty="0">
                <a:solidFill>
                  <a:srgbClr val="DFE6CF"/>
                </a:solidFill>
                <a:latin typeface="Times New Roman"/>
                <a:cs typeface="Times New Roman"/>
              </a:rPr>
              <a:t>create </a:t>
            </a:r>
            <a:r>
              <a:rPr sz="2000" spc="-15" dirty="0">
                <a:solidFill>
                  <a:srgbClr val="DFE6CF"/>
                </a:solidFill>
                <a:latin typeface="Times New Roman"/>
                <a:cs typeface="Times New Roman"/>
              </a:rPr>
              <a:t>word</a:t>
            </a:r>
            <a:r>
              <a:rPr sz="2000" spc="114" dirty="0">
                <a:solidFill>
                  <a:srgbClr val="DFE6CF"/>
                </a:solidFill>
                <a:latin typeface="Times New Roman"/>
                <a:cs typeface="Times New Roman"/>
              </a:rPr>
              <a:t> </a:t>
            </a:r>
            <a:r>
              <a:rPr sz="2000" spc="-55" dirty="0">
                <a:solidFill>
                  <a:srgbClr val="DFE6CF"/>
                </a:solidFill>
                <a:latin typeface="Times New Roman"/>
                <a:cs typeface="Times New Roman"/>
              </a:rPr>
              <a:t>cloud.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900">
              <a:latin typeface="Times New Roman"/>
              <a:cs typeface="Times New Roman"/>
            </a:endParaRPr>
          </a:p>
          <a:p>
            <a:pPr marL="12700" marR="400050">
              <a:lnSpc>
                <a:spcPct val="100000"/>
              </a:lnSpc>
            </a:pPr>
            <a:r>
              <a:rPr sz="2000" spc="-210" dirty="0">
                <a:solidFill>
                  <a:srgbClr val="DFE6CF"/>
                </a:solidFill>
                <a:latin typeface="Times New Roman"/>
                <a:cs typeface="Times New Roman"/>
              </a:rPr>
              <a:t>NEW </a:t>
            </a:r>
            <a:r>
              <a:rPr sz="2000" spc="-170" dirty="0">
                <a:solidFill>
                  <a:srgbClr val="DFE6CF"/>
                </a:solidFill>
                <a:latin typeface="Times New Roman"/>
                <a:cs typeface="Times New Roman"/>
              </a:rPr>
              <a:t>YORK </a:t>
            </a:r>
            <a:r>
              <a:rPr sz="2000" spc="-220" dirty="0">
                <a:solidFill>
                  <a:srgbClr val="DFE6CF"/>
                </a:solidFill>
                <a:latin typeface="Times New Roman"/>
                <a:cs typeface="Times New Roman"/>
              </a:rPr>
              <a:t>CITY </a:t>
            </a:r>
            <a:r>
              <a:rPr sz="2000" spc="-165" dirty="0">
                <a:solidFill>
                  <a:srgbClr val="DFE6CF"/>
                </a:solidFill>
                <a:latin typeface="Times New Roman"/>
                <a:cs typeface="Times New Roman"/>
              </a:rPr>
              <a:t>CUISINE </a:t>
            </a:r>
            <a:r>
              <a:rPr sz="2000" spc="-40" dirty="0">
                <a:solidFill>
                  <a:srgbClr val="DFE6CF"/>
                </a:solidFill>
                <a:latin typeface="Times New Roman"/>
                <a:cs typeface="Times New Roman"/>
              </a:rPr>
              <a:t>: </a:t>
            </a:r>
            <a:r>
              <a:rPr sz="2000" spc="-90" dirty="0">
                <a:solidFill>
                  <a:srgbClr val="DFE6CF"/>
                </a:solidFill>
                <a:latin typeface="Times New Roman"/>
                <a:cs typeface="Times New Roman"/>
              </a:rPr>
              <a:t>Most </a:t>
            </a:r>
            <a:r>
              <a:rPr sz="2000" spc="35" dirty="0">
                <a:solidFill>
                  <a:srgbClr val="DFE6CF"/>
                </a:solidFill>
                <a:latin typeface="Times New Roman"/>
                <a:cs typeface="Times New Roman"/>
              </a:rPr>
              <a:t>Preferred </a:t>
            </a:r>
            <a:r>
              <a:rPr sz="2000" spc="-40" dirty="0">
                <a:solidFill>
                  <a:srgbClr val="DFE6CF"/>
                </a:solidFill>
                <a:latin typeface="Times New Roman"/>
                <a:cs typeface="Times New Roman"/>
              </a:rPr>
              <a:t>Food </a:t>
            </a:r>
            <a:r>
              <a:rPr sz="2000" spc="-125" dirty="0">
                <a:solidFill>
                  <a:srgbClr val="DFE6CF"/>
                </a:solidFill>
                <a:latin typeface="Times New Roman"/>
                <a:cs typeface="Times New Roman"/>
              </a:rPr>
              <a:t>in </a:t>
            </a:r>
            <a:r>
              <a:rPr sz="2000" spc="-50" dirty="0">
                <a:solidFill>
                  <a:srgbClr val="DFE6CF"/>
                </a:solidFill>
                <a:latin typeface="Times New Roman"/>
                <a:cs typeface="Times New Roman"/>
              </a:rPr>
              <a:t>New </a:t>
            </a:r>
            <a:r>
              <a:rPr sz="2000" spc="-145" dirty="0">
                <a:solidFill>
                  <a:srgbClr val="DFE6CF"/>
                </a:solidFill>
                <a:latin typeface="Times New Roman"/>
                <a:cs typeface="Times New Roman"/>
              </a:rPr>
              <a:t>York </a:t>
            </a:r>
            <a:r>
              <a:rPr sz="2000" spc="-70" dirty="0">
                <a:solidFill>
                  <a:srgbClr val="DFE6CF"/>
                </a:solidFill>
                <a:latin typeface="Times New Roman"/>
                <a:cs typeface="Times New Roman"/>
              </a:rPr>
              <a:t>City </a:t>
            </a:r>
            <a:r>
              <a:rPr sz="2000" spc="-30" dirty="0">
                <a:solidFill>
                  <a:srgbClr val="DFE6CF"/>
                </a:solidFill>
                <a:latin typeface="Times New Roman"/>
                <a:cs typeface="Times New Roman"/>
              </a:rPr>
              <a:t>–Italian,  </a:t>
            </a:r>
            <a:r>
              <a:rPr sz="2000" spc="-45" dirty="0">
                <a:solidFill>
                  <a:srgbClr val="DFE6CF"/>
                </a:solidFill>
                <a:latin typeface="Times New Roman"/>
                <a:cs typeface="Times New Roman"/>
              </a:rPr>
              <a:t>Purto </a:t>
            </a:r>
            <a:r>
              <a:rPr sz="2000" spc="-95" dirty="0">
                <a:solidFill>
                  <a:srgbClr val="DFE6CF"/>
                </a:solidFill>
                <a:latin typeface="Times New Roman"/>
                <a:cs typeface="Times New Roman"/>
              </a:rPr>
              <a:t>Rican, </a:t>
            </a:r>
            <a:r>
              <a:rPr sz="2000" spc="-50" dirty="0">
                <a:solidFill>
                  <a:srgbClr val="DFE6CF"/>
                </a:solidFill>
                <a:latin typeface="Times New Roman"/>
                <a:cs typeface="Times New Roman"/>
              </a:rPr>
              <a:t>Mexican, </a:t>
            </a:r>
            <a:r>
              <a:rPr sz="2000" spc="-65" dirty="0">
                <a:solidFill>
                  <a:srgbClr val="DFE6CF"/>
                </a:solidFill>
                <a:latin typeface="Times New Roman"/>
                <a:cs typeface="Times New Roman"/>
              </a:rPr>
              <a:t>Jewish, </a:t>
            </a:r>
            <a:r>
              <a:rPr sz="2000" spc="-50" dirty="0">
                <a:solidFill>
                  <a:srgbClr val="DFE6CF"/>
                </a:solidFill>
                <a:latin typeface="Times New Roman"/>
                <a:cs typeface="Times New Roman"/>
              </a:rPr>
              <a:t>Indian, </a:t>
            </a:r>
            <a:r>
              <a:rPr sz="2000" spc="-45" dirty="0">
                <a:solidFill>
                  <a:srgbClr val="DFE6CF"/>
                </a:solidFill>
                <a:latin typeface="Times New Roman"/>
                <a:cs typeface="Times New Roman"/>
              </a:rPr>
              <a:t>Pakistani </a:t>
            </a:r>
            <a:r>
              <a:rPr sz="2000" spc="-225" dirty="0">
                <a:solidFill>
                  <a:srgbClr val="DFE6CF"/>
                </a:solidFill>
                <a:latin typeface="Times New Roman"/>
                <a:cs typeface="Times New Roman"/>
              </a:rPr>
              <a:t>&amp;</a:t>
            </a:r>
            <a:r>
              <a:rPr sz="2000" spc="-130" dirty="0">
                <a:solidFill>
                  <a:srgbClr val="DFE6CF"/>
                </a:solidFill>
                <a:latin typeface="Times New Roman"/>
                <a:cs typeface="Times New Roman"/>
              </a:rPr>
              <a:t> </a:t>
            </a:r>
            <a:r>
              <a:rPr sz="2000" spc="-95" dirty="0">
                <a:solidFill>
                  <a:srgbClr val="DFE6CF"/>
                </a:solidFill>
                <a:latin typeface="Times New Roman"/>
                <a:cs typeface="Times New Roman"/>
              </a:rPr>
              <a:t>Dominican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962655" y="4206240"/>
            <a:ext cx="4764024" cy="252984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25880" y="1394460"/>
            <a:ext cx="2516124" cy="2468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954780" y="1542288"/>
            <a:ext cx="181610" cy="0"/>
          </a:xfrm>
          <a:custGeom>
            <a:avLst/>
            <a:gdLst/>
            <a:ahLst/>
            <a:cxnLst/>
            <a:rect l="l" t="t" r="r" b="b"/>
            <a:pathLst>
              <a:path w="181610">
                <a:moveTo>
                  <a:pt x="0" y="0"/>
                </a:moveTo>
                <a:lnTo>
                  <a:pt x="181356" y="0"/>
                </a:lnTo>
              </a:path>
            </a:pathLst>
          </a:custGeom>
          <a:ln w="42672">
            <a:solidFill>
              <a:srgbClr val="FDFDF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948684" y="1513332"/>
            <a:ext cx="193675" cy="56515"/>
          </a:xfrm>
          <a:custGeom>
            <a:avLst/>
            <a:gdLst/>
            <a:ahLst/>
            <a:cxnLst/>
            <a:rect l="l" t="t" r="r" b="b"/>
            <a:pathLst>
              <a:path w="193675" h="56515">
                <a:moveTo>
                  <a:pt x="190500" y="56388"/>
                </a:moveTo>
                <a:lnTo>
                  <a:pt x="3048" y="56388"/>
                </a:lnTo>
                <a:lnTo>
                  <a:pt x="0" y="53340"/>
                </a:lnTo>
                <a:lnTo>
                  <a:pt x="0" y="3048"/>
                </a:lnTo>
                <a:lnTo>
                  <a:pt x="3048" y="0"/>
                </a:lnTo>
                <a:lnTo>
                  <a:pt x="190500" y="0"/>
                </a:lnTo>
                <a:lnTo>
                  <a:pt x="193548" y="3048"/>
                </a:lnTo>
                <a:lnTo>
                  <a:pt x="193548" y="7620"/>
                </a:lnTo>
                <a:lnTo>
                  <a:pt x="13716" y="7620"/>
                </a:lnTo>
                <a:lnTo>
                  <a:pt x="6096" y="13716"/>
                </a:lnTo>
                <a:lnTo>
                  <a:pt x="13716" y="13716"/>
                </a:lnTo>
                <a:lnTo>
                  <a:pt x="13716" y="42672"/>
                </a:lnTo>
                <a:lnTo>
                  <a:pt x="6096" y="42672"/>
                </a:lnTo>
                <a:lnTo>
                  <a:pt x="13716" y="50292"/>
                </a:lnTo>
                <a:lnTo>
                  <a:pt x="193548" y="50292"/>
                </a:lnTo>
                <a:lnTo>
                  <a:pt x="193548" y="53340"/>
                </a:lnTo>
                <a:lnTo>
                  <a:pt x="190500" y="56388"/>
                </a:lnTo>
                <a:close/>
              </a:path>
              <a:path w="193675" h="56515">
                <a:moveTo>
                  <a:pt x="13716" y="13716"/>
                </a:moveTo>
                <a:lnTo>
                  <a:pt x="6096" y="13716"/>
                </a:lnTo>
                <a:lnTo>
                  <a:pt x="13716" y="7620"/>
                </a:lnTo>
                <a:lnTo>
                  <a:pt x="13716" y="13716"/>
                </a:lnTo>
                <a:close/>
              </a:path>
              <a:path w="193675" h="56515">
                <a:moveTo>
                  <a:pt x="179832" y="13716"/>
                </a:moveTo>
                <a:lnTo>
                  <a:pt x="13716" y="13716"/>
                </a:lnTo>
                <a:lnTo>
                  <a:pt x="13716" y="7620"/>
                </a:lnTo>
                <a:lnTo>
                  <a:pt x="179832" y="7620"/>
                </a:lnTo>
                <a:lnTo>
                  <a:pt x="179832" y="13716"/>
                </a:lnTo>
                <a:close/>
              </a:path>
              <a:path w="193675" h="56515">
                <a:moveTo>
                  <a:pt x="179832" y="50292"/>
                </a:moveTo>
                <a:lnTo>
                  <a:pt x="179832" y="7620"/>
                </a:lnTo>
                <a:lnTo>
                  <a:pt x="187452" y="13716"/>
                </a:lnTo>
                <a:lnTo>
                  <a:pt x="193548" y="13716"/>
                </a:lnTo>
                <a:lnTo>
                  <a:pt x="193548" y="42672"/>
                </a:lnTo>
                <a:lnTo>
                  <a:pt x="187452" y="42672"/>
                </a:lnTo>
                <a:lnTo>
                  <a:pt x="179832" y="50292"/>
                </a:lnTo>
                <a:close/>
              </a:path>
              <a:path w="193675" h="56515">
                <a:moveTo>
                  <a:pt x="193548" y="13716"/>
                </a:moveTo>
                <a:lnTo>
                  <a:pt x="187452" y="13716"/>
                </a:lnTo>
                <a:lnTo>
                  <a:pt x="179832" y="7620"/>
                </a:lnTo>
                <a:lnTo>
                  <a:pt x="193548" y="7620"/>
                </a:lnTo>
                <a:lnTo>
                  <a:pt x="193548" y="13716"/>
                </a:lnTo>
                <a:close/>
              </a:path>
              <a:path w="193675" h="56515">
                <a:moveTo>
                  <a:pt x="13716" y="50292"/>
                </a:moveTo>
                <a:lnTo>
                  <a:pt x="6096" y="42672"/>
                </a:lnTo>
                <a:lnTo>
                  <a:pt x="13716" y="42672"/>
                </a:lnTo>
                <a:lnTo>
                  <a:pt x="13716" y="50292"/>
                </a:lnTo>
                <a:close/>
              </a:path>
              <a:path w="193675" h="56515">
                <a:moveTo>
                  <a:pt x="179832" y="50292"/>
                </a:moveTo>
                <a:lnTo>
                  <a:pt x="13716" y="50292"/>
                </a:lnTo>
                <a:lnTo>
                  <a:pt x="13716" y="42672"/>
                </a:lnTo>
                <a:lnTo>
                  <a:pt x="179832" y="42672"/>
                </a:lnTo>
                <a:lnTo>
                  <a:pt x="179832" y="50292"/>
                </a:lnTo>
                <a:close/>
              </a:path>
              <a:path w="193675" h="56515">
                <a:moveTo>
                  <a:pt x="193548" y="50292"/>
                </a:moveTo>
                <a:lnTo>
                  <a:pt x="179832" y="50292"/>
                </a:lnTo>
                <a:lnTo>
                  <a:pt x="187452" y="42672"/>
                </a:lnTo>
                <a:lnTo>
                  <a:pt x="193548" y="42672"/>
                </a:lnTo>
                <a:lnTo>
                  <a:pt x="193548" y="50292"/>
                </a:lnTo>
                <a:close/>
              </a:path>
            </a:pathLst>
          </a:custGeom>
          <a:solidFill>
            <a:srgbClr val="384F5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250436" y="1400556"/>
            <a:ext cx="167640" cy="24003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44567" y="1556766"/>
            <a:ext cx="99060" cy="0"/>
          </a:xfrm>
          <a:custGeom>
            <a:avLst/>
            <a:gdLst/>
            <a:ahLst/>
            <a:cxnLst/>
            <a:rect l="l" t="t" r="r" b="b"/>
            <a:pathLst>
              <a:path w="99060">
                <a:moveTo>
                  <a:pt x="0" y="0"/>
                </a:moveTo>
                <a:lnTo>
                  <a:pt x="99060" y="0"/>
                </a:lnTo>
              </a:path>
            </a:pathLst>
          </a:custGeom>
          <a:ln w="44196">
            <a:solidFill>
              <a:srgbClr val="FDFDF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536947" y="1528572"/>
            <a:ext cx="114300" cy="58419"/>
          </a:xfrm>
          <a:custGeom>
            <a:avLst/>
            <a:gdLst/>
            <a:ahLst/>
            <a:cxnLst/>
            <a:rect l="l" t="t" r="r" b="b"/>
            <a:pathLst>
              <a:path w="114300" h="58419">
                <a:moveTo>
                  <a:pt x="111252" y="57912"/>
                </a:moveTo>
                <a:lnTo>
                  <a:pt x="3048" y="57912"/>
                </a:lnTo>
                <a:lnTo>
                  <a:pt x="0" y="54864"/>
                </a:lnTo>
                <a:lnTo>
                  <a:pt x="0" y="3048"/>
                </a:lnTo>
                <a:lnTo>
                  <a:pt x="3048" y="0"/>
                </a:lnTo>
                <a:lnTo>
                  <a:pt x="111252" y="0"/>
                </a:lnTo>
                <a:lnTo>
                  <a:pt x="114300" y="3048"/>
                </a:lnTo>
                <a:lnTo>
                  <a:pt x="114300" y="6096"/>
                </a:lnTo>
                <a:lnTo>
                  <a:pt x="13716" y="6096"/>
                </a:lnTo>
                <a:lnTo>
                  <a:pt x="7620" y="13716"/>
                </a:lnTo>
                <a:lnTo>
                  <a:pt x="13716" y="13716"/>
                </a:lnTo>
                <a:lnTo>
                  <a:pt x="13716" y="44196"/>
                </a:lnTo>
                <a:lnTo>
                  <a:pt x="7620" y="44196"/>
                </a:lnTo>
                <a:lnTo>
                  <a:pt x="13716" y="50292"/>
                </a:lnTo>
                <a:lnTo>
                  <a:pt x="114300" y="50292"/>
                </a:lnTo>
                <a:lnTo>
                  <a:pt x="114300" y="54864"/>
                </a:lnTo>
                <a:lnTo>
                  <a:pt x="111252" y="57912"/>
                </a:lnTo>
                <a:close/>
              </a:path>
              <a:path w="114300" h="58419">
                <a:moveTo>
                  <a:pt x="13716" y="13716"/>
                </a:moveTo>
                <a:lnTo>
                  <a:pt x="7620" y="13716"/>
                </a:lnTo>
                <a:lnTo>
                  <a:pt x="13716" y="6096"/>
                </a:lnTo>
                <a:lnTo>
                  <a:pt x="13716" y="13716"/>
                </a:lnTo>
                <a:close/>
              </a:path>
              <a:path w="114300" h="58419">
                <a:moveTo>
                  <a:pt x="100584" y="13716"/>
                </a:moveTo>
                <a:lnTo>
                  <a:pt x="13716" y="13716"/>
                </a:lnTo>
                <a:lnTo>
                  <a:pt x="13716" y="6096"/>
                </a:lnTo>
                <a:lnTo>
                  <a:pt x="100584" y="6096"/>
                </a:lnTo>
                <a:lnTo>
                  <a:pt x="100584" y="13716"/>
                </a:lnTo>
                <a:close/>
              </a:path>
              <a:path w="114300" h="58419">
                <a:moveTo>
                  <a:pt x="100584" y="50292"/>
                </a:moveTo>
                <a:lnTo>
                  <a:pt x="100584" y="6096"/>
                </a:lnTo>
                <a:lnTo>
                  <a:pt x="106680" y="13716"/>
                </a:lnTo>
                <a:lnTo>
                  <a:pt x="114300" y="13716"/>
                </a:lnTo>
                <a:lnTo>
                  <a:pt x="114300" y="44196"/>
                </a:lnTo>
                <a:lnTo>
                  <a:pt x="106680" y="44196"/>
                </a:lnTo>
                <a:lnTo>
                  <a:pt x="100584" y="50292"/>
                </a:lnTo>
                <a:close/>
              </a:path>
              <a:path w="114300" h="58419">
                <a:moveTo>
                  <a:pt x="114300" y="13716"/>
                </a:moveTo>
                <a:lnTo>
                  <a:pt x="106680" y="13716"/>
                </a:lnTo>
                <a:lnTo>
                  <a:pt x="100584" y="6096"/>
                </a:lnTo>
                <a:lnTo>
                  <a:pt x="114300" y="6096"/>
                </a:lnTo>
                <a:lnTo>
                  <a:pt x="114300" y="13716"/>
                </a:lnTo>
                <a:close/>
              </a:path>
              <a:path w="114300" h="58419">
                <a:moveTo>
                  <a:pt x="13716" y="50292"/>
                </a:moveTo>
                <a:lnTo>
                  <a:pt x="7620" y="44196"/>
                </a:lnTo>
                <a:lnTo>
                  <a:pt x="13716" y="44196"/>
                </a:lnTo>
                <a:lnTo>
                  <a:pt x="13716" y="50292"/>
                </a:lnTo>
                <a:close/>
              </a:path>
              <a:path w="114300" h="58419">
                <a:moveTo>
                  <a:pt x="100584" y="50292"/>
                </a:moveTo>
                <a:lnTo>
                  <a:pt x="13716" y="50292"/>
                </a:lnTo>
                <a:lnTo>
                  <a:pt x="13716" y="44196"/>
                </a:lnTo>
                <a:lnTo>
                  <a:pt x="100584" y="44196"/>
                </a:lnTo>
                <a:lnTo>
                  <a:pt x="100584" y="50292"/>
                </a:lnTo>
                <a:close/>
              </a:path>
              <a:path w="114300" h="58419">
                <a:moveTo>
                  <a:pt x="114300" y="50292"/>
                </a:moveTo>
                <a:lnTo>
                  <a:pt x="100584" y="50292"/>
                </a:lnTo>
                <a:lnTo>
                  <a:pt x="106680" y="44196"/>
                </a:lnTo>
                <a:lnTo>
                  <a:pt x="114300" y="44196"/>
                </a:lnTo>
                <a:lnTo>
                  <a:pt x="114300" y="50292"/>
                </a:lnTo>
                <a:close/>
              </a:path>
            </a:pathLst>
          </a:custGeom>
          <a:solidFill>
            <a:srgbClr val="384F5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768596" y="1392936"/>
            <a:ext cx="3785616" cy="31089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310080" y="1967006"/>
            <a:ext cx="4067175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7020" marR="5080" indent="-274320">
              <a:lnSpc>
                <a:spcPct val="100000"/>
              </a:lnSpc>
              <a:spcBef>
                <a:spcPts val="100"/>
              </a:spcBef>
              <a:buClr>
                <a:srgbClr val="ACC1C8"/>
              </a:buClr>
              <a:buChar char="•"/>
              <a:tabLst>
                <a:tab pos="287020" algn="l"/>
                <a:tab pos="287655" algn="l"/>
              </a:tabLst>
            </a:pPr>
            <a:r>
              <a:rPr sz="2400" spc="-220" dirty="0">
                <a:solidFill>
                  <a:srgbClr val="DFE6CF"/>
                </a:solidFill>
                <a:latin typeface="Times New Roman"/>
                <a:cs typeface="Times New Roman"/>
              </a:rPr>
              <a:t>BROOKLYN </a:t>
            </a:r>
            <a:r>
              <a:rPr sz="2400" spc="-195" dirty="0">
                <a:solidFill>
                  <a:srgbClr val="DFE6CF"/>
                </a:solidFill>
                <a:latin typeface="Times New Roman"/>
                <a:cs typeface="Times New Roman"/>
              </a:rPr>
              <a:t>CUISINE </a:t>
            </a:r>
            <a:r>
              <a:rPr sz="2400" spc="-90" dirty="0">
                <a:solidFill>
                  <a:srgbClr val="DFE6CF"/>
                </a:solidFill>
                <a:latin typeface="Times New Roman"/>
                <a:cs typeface="Times New Roman"/>
              </a:rPr>
              <a:t>-Most  </a:t>
            </a:r>
            <a:r>
              <a:rPr sz="2400" spc="40" dirty="0">
                <a:solidFill>
                  <a:srgbClr val="DFE6CF"/>
                </a:solidFill>
                <a:latin typeface="Times New Roman"/>
                <a:cs typeface="Times New Roman"/>
              </a:rPr>
              <a:t>Preferred </a:t>
            </a:r>
            <a:r>
              <a:rPr sz="2400" spc="-50" dirty="0">
                <a:solidFill>
                  <a:srgbClr val="DFE6CF"/>
                </a:solidFill>
                <a:latin typeface="Times New Roman"/>
                <a:cs typeface="Times New Roman"/>
              </a:rPr>
              <a:t>Food </a:t>
            </a:r>
            <a:r>
              <a:rPr sz="2400" spc="-150" dirty="0">
                <a:solidFill>
                  <a:srgbClr val="DFE6CF"/>
                </a:solidFill>
                <a:latin typeface="Times New Roman"/>
                <a:cs typeface="Times New Roman"/>
              </a:rPr>
              <a:t>in </a:t>
            </a:r>
            <a:r>
              <a:rPr sz="2400" spc="-114" dirty="0">
                <a:solidFill>
                  <a:srgbClr val="DFE6CF"/>
                </a:solidFill>
                <a:latin typeface="Times New Roman"/>
                <a:cs typeface="Times New Roman"/>
              </a:rPr>
              <a:t>Brooklyn </a:t>
            </a:r>
            <a:r>
              <a:rPr sz="2400" spc="-140" dirty="0">
                <a:solidFill>
                  <a:srgbClr val="DFE6CF"/>
                </a:solidFill>
                <a:latin typeface="Times New Roman"/>
                <a:cs typeface="Times New Roman"/>
              </a:rPr>
              <a:t>is </a:t>
            </a:r>
            <a:r>
              <a:rPr sz="2400" dirty="0">
                <a:solidFill>
                  <a:srgbClr val="DFE6CF"/>
                </a:solidFill>
                <a:latin typeface="Times New Roman"/>
                <a:cs typeface="Times New Roman"/>
              </a:rPr>
              <a:t>–  </a:t>
            </a:r>
            <a:r>
              <a:rPr sz="2400" spc="-40" dirty="0">
                <a:solidFill>
                  <a:srgbClr val="DFE6CF"/>
                </a:solidFill>
                <a:latin typeface="Times New Roman"/>
                <a:cs typeface="Times New Roman"/>
              </a:rPr>
              <a:t>Italian, </a:t>
            </a:r>
            <a:r>
              <a:rPr sz="2400" spc="-50" dirty="0">
                <a:solidFill>
                  <a:srgbClr val="DFE6CF"/>
                </a:solidFill>
                <a:latin typeface="Times New Roman"/>
                <a:cs typeface="Times New Roman"/>
              </a:rPr>
              <a:t>Purto </a:t>
            </a:r>
            <a:r>
              <a:rPr sz="2400" spc="-120" dirty="0">
                <a:solidFill>
                  <a:srgbClr val="DFE6CF"/>
                </a:solidFill>
                <a:latin typeface="Times New Roman"/>
                <a:cs typeface="Times New Roman"/>
              </a:rPr>
              <a:t>Rican </a:t>
            </a:r>
            <a:r>
              <a:rPr sz="2400" spc="-270" dirty="0">
                <a:solidFill>
                  <a:srgbClr val="DFE6CF"/>
                </a:solidFill>
                <a:latin typeface="Times New Roman"/>
                <a:cs typeface="Times New Roman"/>
              </a:rPr>
              <a:t>&amp;</a:t>
            </a:r>
            <a:r>
              <a:rPr sz="2400" spc="-70" dirty="0">
                <a:solidFill>
                  <a:srgbClr val="DFE6CF"/>
                </a:solidFill>
                <a:latin typeface="Times New Roman"/>
                <a:cs typeface="Times New Roman"/>
              </a:rPr>
              <a:t> </a:t>
            </a:r>
            <a:r>
              <a:rPr sz="2400" spc="-60" dirty="0">
                <a:solidFill>
                  <a:srgbClr val="DFE6CF"/>
                </a:solidFill>
                <a:latin typeface="Times New Roman"/>
                <a:cs typeface="Times New Roman"/>
              </a:rPr>
              <a:t>Mexican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310080" y="4454067"/>
            <a:ext cx="4332605" cy="1489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7020" marR="5080" indent="-274320">
              <a:lnSpc>
                <a:spcPct val="100000"/>
              </a:lnSpc>
              <a:spcBef>
                <a:spcPts val="100"/>
              </a:spcBef>
              <a:buClr>
                <a:srgbClr val="ACC1C8"/>
              </a:buClr>
              <a:buChar char="•"/>
              <a:tabLst>
                <a:tab pos="287020" algn="l"/>
                <a:tab pos="287655" algn="l"/>
              </a:tabLst>
            </a:pPr>
            <a:r>
              <a:rPr sz="2400" spc="-204" dirty="0">
                <a:solidFill>
                  <a:srgbClr val="DFE6CF"/>
                </a:solidFill>
                <a:latin typeface="Times New Roman"/>
                <a:cs typeface="Times New Roman"/>
              </a:rPr>
              <a:t>MANHATTAN </a:t>
            </a:r>
            <a:r>
              <a:rPr sz="2400" spc="-200" dirty="0">
                <a:solidFill>
                  <a:srgbClr val="DFE6CF"/>
                </a:solidFill>
                <a:latin typeface="Times New Roman"/>
                <a:cs typeface="Times New Roman"/>
              </a:rPr>
              <a:t>CUISINE </a:t>
            </a:r>
            <a:r>
              <a:rPr sz="2400" dirty="0">
                <a:solidFill>
                  <a:srgbClr val="DFE6CF"/>
                </a:solidFill>
                <a:latin typeface="Times New Roman"/>
                <a:cs typeface="Times New Roman"/>
              </a:rPr>
              <a:t>- </a:t>
            </a:r>
            <a:r>
              <a:rPr sz="2400" spc="-114" dirty="0">
                <a:solidFill>
                  <a:srgbClr val="DFE6CF"/>
                </a:solidFill>
                <a:latin typeface="Times New Roman"/>
                <a:cs typeface="Times New Roman"/>
              </a:rPr>
              <a:t>Most  </a:t>
            </a:r>
            <a:r>
              <a:rPr sz="2400" spc="40" dirty="0">
                <a:solidFill>
                  <a:srgbClr val="DFE6CF"/>
                </a:solidFill>
                <a:latin typeface="Times New Roman"/>
                <a:cs typeface="Times New Roman"/>
              </a:rPr>
              <a:t>Preferred </a:t>
            </a:r>
            <a:r>
              <a:rPr sz="2400" spc="-50" dirty="0">
                <a:solidFill>
                  <a:srgbClr val="DFE6CF"/>
                </a:solidFill>
                <a:latin typeface="Times New Roman"/>
                <a:cs typeface="Times New Roman"/>
              </a:rPr>
              <a:t>Food </a:t>
            </a:r>
            <a:r>
              <a:rPr sz="2400" spc="-150" dirty="0">
                <a:solidFill>
                  <a:srgbClr val="DFE6CF"/>
                </a:solidFill>
                <a:latin typeface="Times New Roman"/>
                <a:cs typeface="Times New Roman"/>
              </a:rPr>
              <a:t>in </a:t>
            </a:r>
            <a:r>
              <a:rPr sz="2400" spc="-5" dirty="0">
                <a:solidFill>
                  <a:srgbClr val="DFE6CF"/>
                </a:solidFill>
                <a:latin typeface="Times New Roman"/>
                <a:cs typeface="Times New Roman"/>
              </a:rPr>
              <a:t>Manhattan </a:t>
            </a:r>
            <a:r>
              <a:rPr sz="2400" spc="-130" dirty="0">
                <a:solidFill>
                  <a:srgbClr val="DFE6CF"/>
                </a:solidFill>
                <a:latin typeface="Times New Roman"/>
                <a:cs typeface="Times New Roman"/>
              </a:rPr>
              <a:t>is </a:t>
            </a:r>
            <a:r>
              <a:rPr sz="2400" dirty="0">
                <a:solidFill>
                  <a:srgbClr val="DFE6CF"/>
                </a:solidFill>
                <a:latin typeface="Times New Roman"/>
                <a:cs typeface="Times New Roman"/>
              </a:rPr>
              <a:t>–  </a:t>
            </a:r>
            <a:r>
              <a:rPr sz="2400" spc="-40" dirty="0">
                <a:solidFill>
                  <a:srgbClr val="DFE6CF"/>
                </a:solidFill>
                <a:latin typeface="Times New Roman"/>
                <a:cs typeface="Times New Roman"/>
              </a:rPr>
              <a:t>Italian, </a:t>
            </a:r>
            <a:r>
              <a:rPr sz="2400" spc="-75" dirty="0">
                <a:solidFill>
                  <a:srgbClr val="DFE6CF"/>
                </a:solidFill>
                <a:latin typeface="Times New Roman"/>
                <a:cs typeface="Times New Roman"/>
              </a:rPr>
              <a:t>American, </a:t>
            </a:r>
            <a:r>
              <a:rPr sz="2400" spc="-20" dirty="0">
                <a:solidFill>
                  <a:srgbClr val="DFE6CF"/>
                </a:solidFill>
                <a:latin typeface="Times New Roman"/>
                <a:cs typeface="Times New Roman"/>
              </a:rPr>
              <a:t>Puerto </a:t>
            </a:r>
            <a:r>
              <a:rPr sz="2400" spc="-114" dirty="0">
                <a:solidFill>
                  <a:srgbClr val="DFE6CF"/>
                </a:solidFill>
                <a:latin typeface="Times New Roman"/>
                <a:cs typeface="Times New Roman"/>
              </a:rPr>
              <a:t>Rican  </a:t>
            </a:r>
            <a:r>
              <a:rPr sz="2400" spc="75" dirty="0">
                <a:solidFill>
                  <a:srgbClr val="DFE6CF"/>
                </a:solidFill>
                <a:latin typeface="Times New Roman"/>
                <a:cs typeface="Times New Roman"/>
              </a:rPr>
              <a:t>and</a:t>
            </a:r>
            <a:r>
              <a:rPr sz="2400" spc="60" dirty="0">
                <a:solidFill>
                  <a:srgbClr val="DFE6CF"/>
                </a:solidFill>
                <a:latin typeface="Times New Roman"/>
                <a:cs typeface="Times New Roman"/>
              </a:rPr>
              <a:t> </a:t>
            </a:r>
            <a:r>
              <a:rPr sz="2400" spc="-60" dirty="0">
                <a:solidFill>
                  <a:srgbClr val="DFE6CF"/>
                </a:solidFill>
                <a:latin typeface="Times New Roman"/>
                <a:cs typeface="Times New Roman"/>
              </a:rPr>
              <a:t>Indian.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987796" y="1982724"/>
            <a:ext cx="3314700" cy="19476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987796" y="4352544"/>
            <a:ext cx="3314700" cy="203301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790188" y="1301496"/>
            <a:ext cx="3101340" cy="34633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solidFill>
                <a:schemeClr val="tx2"/>
              </a:solidFill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10057" y="1906034"/>
            <a:ext cx="3579495" cy="3636893"/>
          </a:xfrm>
          <a:prstGeom prst="rect">
            <a:avLst/>
          </a:prstGeom>
        </p:spPr>
        <p:txBody>
          <a:bodyPr vert="horz" wrap="square" lIns="0" tIns="78740" rIns="0" bIns="0" rtlCol="0">
            <a:spAutoFit/>
          </a:bodyPr>
          <a:lstStyle/>
          <a:p>
            <a:pPr marL="287020" indent="-274320">
              <a:lnSpc>
                <a:spcPts val="3335"/>
              </a:lnSpc>
              <a:buClr>
                <a:srgbClr val="ACC1C8"/>
              </a:buClr>
              <a:buChar char="•"/>
              <a:tabLst>
                <a:tab pos="287020" algn="l"/>
                <a:tab pos="287655" algn="l"/>
              </a:tabLst>
            </a:pPr>
            <a:r>
              <a:rPr sz="2800" spc="10" dirty="0">
                <a:solidFill>
                  <a:schemeClr val="tx2"/>
                </a:solidFill>
                <a:latin typeface="Times New Roman"/>
                <a:cs typeface="Times New Roman"/>
              </a:rPr>
              <a:t>Business </a:t>
            </a:r>
            <a:r>
              <a:rPr sz="2800" spc="15" dirty="0">
                <a:solidFill>
                  <a:schemeClr val="tx2"/>
                </a:solidFill>
                <a:latin typeface="Times New Roman"/>
                <a:cs typeface="Times New Roman"/>
              </a:rPr>
              <a:t>Problem</a:t>
            </a:r>
            <a:r>
              <a:rPr sz="2800" spc="114" dirty="0">
                <a:solidFill>
                  <a:schemeClr val="tx2"/>
                </a:solidFill>
                <a:latin typeface="Times New Roman"/>
                <a:cs typeface="Times New Roman"/>
              </a:rPr>
              <a:t> </a:t>
            </a:r>
            <a:r>
              <a:rPr sz="2800" spc="-55" dirty="0">
                <a:solidFill>
                  <a:schemeClr val="tx2"/>
                </a:solidFill>
                <a:latin typeface="Times New Roman"/>
                <a:cs typeface="Times New Roman"/>
              </a:rPr>
              <a:t>:</a:t>
            </a:r>
            <a:endParaRPr sz="2800" dirty="0">
              <a:solidFill>
                <a:schemeClr val="tx2"/>
              </a:solidFill>
              <a:latin typeface="Times New Roman"/>
              <a:cs typeface="Times New Roman"/>
            </a:endParaRPr>
          </a:p>
          <a:p>
            <a:pPr marL="287020" marR="142240" indent="-274320">
              <a:lnSpc>
                <a:spcPct val="80000"/>
              </a:lnSpc>
              <a:spcBef>
                <a:spcPts val="515"/>
              </a:spcBef>
              <a:buClr>
                <a:srgbClr val="ACC1C8"/>
              </a:buClr>
              <a:buChar char="-"/>
              <a:tabLst>
                <a:tab pos="287020" algn="l"/>
                <a:tab pos="287655" algn="l"/>
              </a:tabLst>
            </a:pPr>
            <a:r>
              <a:rPr sz="2000" spc="-65" dirty="0">
                <a:solidFill>
                  <a:srgbClr val="DFE6CF"/>
                </a:solidFill>
                <a:latin typeface="Times New Roman"/>
                <a:cs typeface="Times New Roman"/>
              </a:rPr>
              <a:t>Choice </a:t>
            </a:r>
            <a:r>
              <a:rPr sz="2000" dirty="0">
                <a:solidFill>
                  <a:srgbClr val="DFE6CF"/>
                </a:solidFill>
                <a:latin typeface="Times New Roman"/>
                <a:cs typeface="Times New Roman"/>
              </a:rPr>
              <a:t>of </a:t>
            </a:r>
            <a:r>
              <a:rPr sz="2000" spc="-50" dirty="0">
                <a:solidFill>
                  <a:srgbClr val="DFE6CF"/>
                </a:solidFill>
                <a:latin typeface="Times New Roman"/>
                <a:cs typeface="Times New Roman"/>
              </a:rPr>
              <a:t>first </a:t>
            </a:r>
            <a:r>
              <a:rPr sz="2000" spc="-5" dirty="0">
                <a:solidFill>
                  <a:srgbClr val="DFE6CF"/>
                </a:solidFill>
                <a:latin typeface="Times New Roman"/>
                <a:cs typeface="Times New Roman"/>
              </a:rPr>
              <a:t>neighborhood </a:t>
            </a:r>
            <a:r>
              <a:rPr sz="2000" spc="-10" dirty="0">
                <a:solidFill>
                  <a:srgbClr val="DFE6CF"/>
                </a:solidFill>
                <a:latin typeface="Times New Roman"/>
                <a:cs typeface="Times New Roman"/>
              </a:rPr>
              <a:t>to  </a:t>
            </a:r>
            <a:r>
              <a:rPr sz="2000" spc="20" dirty="0">
                <a:solidFill>
                  <a:srgbClr val="DFE6CF"/>
                </a:solidFill>
                <a:latin typeface="Times New Roman"/>
                <a:cs typeface="Times New Roman"/>
              </a:rPr>
              <a:t>start </a:t>
            </a:r>
            <a:r>
              <a:rPr sz="2000" spc="10" dirty="0">
                <a:solidFill>
                  <a:srgbClr val="DFE6CF"/>
                </a:solidFill>
                <a:latin typeface="Times New Roman"/>
                <a:cs typeface="Times New Roman"/>
              </a:rPr>
              <a:t>restaurant</a:t>
            </a:r>
            <a:r>
              <a:rPr sz="2000" spc="15" dirty="0">
                <a:solidFill>
                  <a:srgbClr val="DFE6CF"/>
                </a:solidFill>
                <a:latin typeface="Times New Roman"/>
                <a:cs typeface="Times New Roman"/>
              </a:rPr>
              <a:t> </a:t>
            </a:r>
            <a:r>
              <a:rPr sz="2000" spc="-70" dirty="0">
                <a:solidFill>
                  <a:srgbClr val="DFE6CF"/>
                </a:solidFill>
                <a:latin typeface="Times New Roman"/>
                <a:cs typeface="Times New Roman"/>
              </a:rPr>
              <a:t>business.</a:t>
            </a:r>
            <a:endParaRPr sz="2000" dirty="0">
              <a:latin typeface="Times New Roman"/>
              <a:cs typeface="Times New Roman"/>
            </a:endParaRPr>
          </a:p>
          <a:p>
            <a:pPr marL="287020" indent="-274320">
              <a:lnSpc>
                <a:spcPct val="100000"/>
              </a:lnSpc>
              <a:buClr>
                <a:srgbClr val="ACC1C8"/>
              </a:buClr>
              <a:buChar char="-"/>
              <a:tabLst>
                <a:tab pos="287020" algn="l"/>
                <a:tab pos="287655" algn="l"/>
              </a:tabLst>
            </a:pPr>
            <a:r>
              <a:rPr sz="2000" spc="-65" dirty="0">
                <a:solidFill>
                  <a:srgbClr val="DFE6CF"/>
                </a:solidFill>
                <a:latin typeface="Times New Roman"/>
                <a:cs typeface="Times New Roman"/>
              </a:rPr>
              <a:t>Easy </a:t>
            </a:r>
            <a:r>
              <a:rPr sz="2000" spc="-10" dirty="0">
                <a:solidFill>
                  <a:srgbClr val="DFE6CF"/>
                </a:solidFill>
                <a:latin typeface="Times New Roman"/>
                <a:cs typeface="Times New Roman"/>
              </a:rPr>
              <a:t>to</a:t>
            </a:r>
            <a:r>
              <a:rPr sz="2000" spc="135" dirty="0">
                <a:solidFill>
                  <a:srgbClr val="DFE6CF"/>
                </a:solidFill>
                <a:latin typeface="Times New Roman"/>
                <a:cs typeface="Times New Roman"/>
              </a:rPr>
              <a:t> </a:t>
            </a:r>
            <a:r>
              <a:rPr sz="2000" spc="10" dirty="0">
                <a:solidFill>
                  <a:srgbClr val="DFE6CF"/>
                </a:solidFill>
                <a:latin typeface="Times New Roman"/>
                <a:cs typeface="Times New Roman"/>
              </a:rPr>
              <a:t>replicate.</a:t>
            </a:r>
            <a:endParaRPr sz="2000" dirty="0">
              <a:latin typeface="Times New Roman"/>
              <a:cs typeface="Times New Roman"/>
            </a:endParaRPr>
          </a:p>
          <a:p>
            <a:pPr marL="287020" indent="-274320">
              <a:lnSpc>
                <a:spcPct val="100000"/>
              </a:lnSpc>
              <a:buClr>
                <a:srgbClr val="ACC1C8"/>
              </a:buClr>
              <a:buChar char="-"/>
              <a:tabLst>
                <a:tab pos="287020" algn="l"/>
                <a:tab pos="287655" algn="l"/>
              </a:tabLst>
            </a:pPr>
            <a:r>
              <a:rPr sz="2000" spc="-204" dirty="0">
                <a:solidFill>
                  <a:srgbClr val="DFE6CF"/>
                </a:solidFill>
                <a:latin typeface="Times New Roman"/>
                <a:cs typeface="Times New Roman"/>
              </a:rPr>
              <a:t>Low</a:t>
            </a:r>
            <a:r>
              <a:rPr sz="2000" spc="40" dirty="0">
                <a:solidFill>
                  <a:srgbClr val="DFE6CF"/>
                </a:solidFill>
                <a:latin typeface="Times New Roman"/>
                <a:cs typeface="Times New Roman"/>
              </a:rPr>
              <a:t> </a:t>
            </a:r>
            <a:r>
              <a:rPr sz="2000" spc="-45" dirty="0">
                <a:solidFill>
                  <a:srgbClr val="DFE6CF"/>
                </a:solidFill>
                <a:latin typeface="Times New Roman"/>
                <a:cs typeface="Times New Roman"/>
              </a:rPr>
              <a:t>competition</a:t>
            </a:r>
            <a:endParaRPr sz="2000" dirty="0">
              <a:latin typeface="Times New Roman"/>
              <a:cs typeface="Times New Roman"/>
            </a:endParaRPr>
          </a:p>
          <a:p>
            <a:pPr marL="287020" indent="-274320">
              <a:lnSpc>
                <a:spcPct val="100000"/>
              </a:lnSpc>
              <a:buClr>
                <a:srgbClr val="ACC1C8"/>
              </a:buClr>
              <a:buChar char="-"/>
              <a:tabLst>
                <a:tab pos="287020" algn="l"/>
                <a:tab pos="287655" algn="l"/>
              </a:tabLst>
            </a:pPr>
            <a:r>
              <a:rPr sz="2000" spc="-95" dirty="0">
                <a:solidFill>
                  <a:srgbClr val="DFE6CF"/>
                </a:solidFill>
                <a:latin typeface="Times New Roman"/>
                <a:cs typeface="Times New Roman"/>
              </a:rPr>
              <a:t>High</a:t>
            </a:r>
            <a:r>
              <a:rPr sz="2000" spc="20" dirty="0">
                <a:solidFill>
                  <a:srgbClr val="DFE6CF"/>
                </a:solidFill>
                <a:latin typeface="Times New Roman"/>
                <a:cs typeface="Times New Roman"/>
              </a:rPr>
              <a:t> </a:t>
            </a:r>
            <a:r>
              <a:rPr sz="2000" spc="30" dirty="0">
                <a:solidFill>
                  <a:srgbClr val="DFE6CF"/>
                </a:solidFill>
                <a:latin typeface="Times New Roman"/>
                <a:cs typeface="Times New Roman"/>
              </a:rPr>
              <a:t>demand</a:t>
            </a:r>
            <a:endParaRPr sz="2000" dirty="0">
              <a:latin typeface="Times New Roman"/>
              <a:cs typeface="Times New Roman"/>
            </a:endParaRPr>
          </a:p>
          <a:p>
            <a:pPr marL="287020" indent="-274320">
              <a:lnSpc>
                <a:spcPts val="2385"/>
              </a:lnSpc>
              <a:buClr>
                <a:srgbClr val="ACC1C8"/>
              </a:buClr>
              <a:buChar char="-"/>
              <a:tabLst>
                <a:tab pos="287020" algn="l"/>
                <a:tab pos="287655" algn="l"/>
              </a:tabLst>
            </a:pPr>
            <a:r>
              <a:rPr sz="2000" spc="-65" dirty="0">
                <a:solidFill>
                  <a:srgbClr val="DFE6CF"/>
                </a:solidFill>
                <a:latin typeface="Times New Roman"/>
                <a:cs typeface="Times New Roman"/>
              </a:rPr>
              <a:t>Choice </a:t>
            </a:r>
            <a:r>
              <a:rPr sz="2000" dirty="0">
                <a:solidFill>
                  <a:srgbClr val="DFE6CF"/>
                </a:solidFill>
                <a:latin typeface="Times New Roman"/>
                <a:cs typeface="Times New Roman"/>
              </a:rPr>
              <a:t>of</a:t>
            </a:r>
            <a:r>
              <a:rPr sz="2000" spc="195" dirty="0">
                <a:solidFill>
                  <a:srgbClr val="DFE6CF"/>
                </a:solidFill>
                <a:latin typeface="Times New Roman"/>
                <a:cs typeface="Times New Roman"/>
              </a:rPr>
              <a:t> </a:t>
            </a:r>
            <a:r>
              <a:rPr sz="2000" spc="-90" dirty="0">
                <a:solidFill>
                  <a:srgbClr val="DFE6CF"/>
                </a:solidFill>
                <a:latin typeface="Times New Roman"/>
                <a:cs typeface="Times New Roman"/>
              </a:rPr>
              <a:t>Menu</a:t>
            </a:r>
            <a:endParaRPr lang="en-IN" sz="2000" spc="-90" dirty="0">
              <a:solidFill>
                <a:srgbClr val="DFE6CF"/>
              </a:solidFill>
              <a:latin typeface="Times New Roman"/>
              <a:cs typeface="Times New Roman"/>
            </a:endParaRPr>
          </a:p>
          <a:p>
            <a:pPr marL="287020" indent="-274320">
              <a:lnSpc>
                <a:spcPts val="2385"/>
              </a:lnSpc>
              <a:buClr>
                <a:srgbClr val="ACC1C8"/>
              </a:buClr>
              <a:buChar char="-"/>
              <a:tabLst>
                <a:tab pos="287020" algn="l"/>
                <a:tab pos="287655" algn="l"/>
              </a:tabLst>
            </a:pPr>
            <a:endParaRPr sz="2000" dirty="0">
              <a:latin typeface="Times New Roman"/>
              <a:cs typeface="Times New Roman"/>
            </a:endParaRPr>
          </a:p>
          <a:p>
            <a:pPr marL="287020" indent="-274320">
              <a:lnSpc>
                <a:spcPts val="3345"/>
              </a:lnSpc>
              <a:buClr>
                <a:srgbClr val="ACC1C8"/>
              </a:buClr>
              <a:buChar char="•"/>
              <a:tabLst>
                <a:tab pos="287020" algn="l"/>
                <a:tab pos="287655" algn="l"/>
              </a:tabLst>
            </a:pPr>
            <a:r>
              <a:rPr sz="2800" spc="-15" dirty="0">
                <a:solidFill>
                  <a:schemeClr val="tx2"/>
                </a:solidFill>
                <a:latin typeface="Times New Roman"/>
                <a:cs typeface="Times New Roman"/>
              </a:rPr>
              <a:t>Success </a:t>
            </a:r>
            <a:r>
              <a:rPr sz="2800" spc="-25" dirty="0">
                <a:solidFill>
                  <a:schemeClr val="tx2"/>
                </a:solidFill>
                <a:latin typeface="Times New Roman"/>
                <a:cs typeface="Times New Roman"/>
              </a:rPr>
              <a:t>Criteria</a:t>
            </a:r>
            <a:r>
              <a:rPr sz="2800" spc="75" dirty="0">
                <a:solidFill>
                  <a:schemeClr val="tx2"/>
                </a:solidFill>
                <a:latin typeface="Times New Roman"/>
                <a:cs typeface="Times New Roman"/>
              </a:rPr>
              <a:t> </a:t>
            </a:r>
            <a:r>
              <a:rPr sz="2800" spc="-55" dirty="0">
                <a:solidFill>
                  <a:schemeClr val="tx2"/>
                </a:solidFill>
                <a:latin typeface="Times New Roman"/>
                <a:cs typeface="Times New Roman"/>
              </a:rPr>
              <a:t>:</a:t>
            </a:r>
            <a:endParaRPr sz="2800" dirty="0">
              <a:solidFill>
                <a:schemeClr val="tx2"/>
              </a:solidFill>
              <a:latin typeface="Times New Roman"/>
              <a:cs typeface="Times New Roman"/>
            </a:endParaRPr>
          </a:p>
          <a:p>
            <a:pPr marL="292735" marR="132715" indent="-280035">
              <a:lnSpc>
                <a:spcPct val="100000"/>
              </a:lnSpc>
              <a:spcBef>
                <a:spcPts val="30"/>
              </a:spcBef>
              <a:tabLst>
                <a:tab pos="287020" algn="l"/>
              </a:tabLst>
            </a:pPr>
            <a:r>
              <a:rPr sz="2000" dirty="0">
                <a:solidFill>
                  <a:srgbClr val="ACC1C8"/>
                </a:solidFill>
                <a:latin typeface="Times New Roman"/>
                <a:cs typeface="Times New Roman"/>
              </a:rPr>
              <a:t>-	</a:t>
            </a:r>
            <a:r>
              <a:rPr sz="2000" spc="-85" dirty="0">
                <a:solidFill>
                  <a:srgbClr val="DFE6CF"/>
                </a:solidFill>
                <a:latin typeface="Times New Roman"/>
                <a:cs typeface="Times New Roman"/>
              </a:rPr>
              <a:t>Best </a:t>
            </a:r>
            <a:r>
              <a:rPr sz="2000" spc="-5" dirty="0">
                <a:solidFill>
                  <a:srgbClr val="DFE6CF"/>
                </a:solidFill>
                <a:latin typeface="Times New Roman"/>
                <a:cs typeface="Times New Roman"/>
              </a:rPr>
              <a:t>neighborhood </a:t>
            </a:r>
            <a:r>
              <a:rPr sz="2000" spc="-105" dirty="0">
                <a:solidFill>
                  <a:srgbClr val="DFE6CF"/>
                </a:solidFill>
                <a:latin typeface="Times New Roman"/>
                <a:cs typeface="Times New Roman"/>
              </a:rPr>
              <a:t>which </a:t>
            </a:r>
            <a:r>
              <a:rPr sz="2000" spc="-25" dirty="0">
                <a:solidFill>
                  <a:srgbClr val="DFE6CF"/>
                </a:solidFill>
                <a:latin typeface="Times New Roman"/>
                <a:cs typeface="Times New Roman"/>
              </a:rPr>
              <a:t>meets  </a:t>
            </a:r>
            <a:r>
              <a:rPr sz="2000" spc="50" dirty="0">
                <a:solidFill>
                  <a:srgbClr val="DFE6CF"/>
                </a:solidFill>
                <a:latin typeface="Times New Roman"/>
                <a:cs typeface="Times New Roman"/>
              </a:rPr>
              <a:t>above</a:t>
            </a:r>
            <a:r>
              <a:rPr sz="2000" spc="35" dirty="0">
                <a:solidFill>
                  <a:srgbClr val="DFE6CF"/>
                </a:solidFill>
                <a:latin typeface="Times New Roman"/>
                <a:cs typeface="Times New Roman"/>
              </a:rPr>
              <a:t> </a:t>
            </a:r>
            <a:r>
              <a:rPr sz="2000" spc="-15" dirty="0">
                <a:solidFill>
                  <a:srgbClr val="DFE6CF"/>
                </a:solidFill>
                <a:latin typeface="Times New Roman"/>
                <a:cs typeface="Times New Roman"/>
              </a:rPr>
              <a:t>criteria.</a:t>
            </a:r>
            <a:endParaRPr sz="2000" dirty="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410200" y="3991355"/>
            <a:ext cx="4258056" cy="26029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410200" y="1903476"/>
            <a:ext cx="4186428" cy="195224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25880" y="1394460"/>
            <a:ext cx="2516124" cy="2468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954780" y="1542288"/>
            <a:ext cx="181610" cy="0"/>
          </a:xfrm>
          <a:custGeom>
            <a:avLst/>
            <a:gdLst/>
            <a:ahLst/>
            <a:cxnLst/>
            <a:rect l="l" t="t" r="r" b="b"/>
            <a:pathLst>
              <a:path w="181610">
                <a:moveTo>
                  <a:pt x="0" y="0"/>
                </a:moveTo>
                <a:lnTo>
                  <a:pt x="181356" y="0"/>
                </a:lnTo>
              </a:path>
            </a:pathLst>
          </a:custGeom>
          <a:ln w="42672">
            <a:solidFill>
              <a:srgbClr val="FDFDF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948684" y="1513332"/>
            <a:ext cx="193675" cy="56515"/>
          </a:xfrm>
          <a:custGeom>
            <a:avLst/>
            <a:gdLst/>
            <a:ahLst/>
            <a:cxnLst/>
            <a:rect l="l" t="t" r="r" b="b"/>
            <a:pathLst>
              <a:path w="193675" h="56515">
                <a:moveTo>
                  <a:pt x="190500" y="56388"/>
                </a:moveTo>
                <a:lnTo>
                  <a:pt x="3048" y="56388"/>
                </a:lnTo>
                <a:lnTo>
                  <a:pt x="0" y="53340"/>
                </a:lnTo>
                <a:lnTo>
                  <a:pt x="0" y="3048"/>
                </a:lnTo>
                <a:lnTo>
                  <a:pt x="3048" y="0"/>
                </a:lnTo>
                <a:lnTo>
                  <a:pt x="190500" y="0"/>
                </a:lnTo>
                <a:lnTo>
                  <a:pt x="193548" y="3048"/>
                </a:lnTo>
                <a:lnTo>
                  <a:pt x="193548" y="7620"/>
                </a:lnTo>
                <a:lnTo>
                  <a:pt x="13716" y="7620"/>
                </a:lnTo>
                <a:lnTo>
                  <a:pt x="6096" y="13716"/>
                </a:lnTo>
                <a:lnTo>
                  <a:pt x="13716" y="13716"/>
                </a:lnTo>
                <a:lnTo>
                  <a:pt x="13716" y="42672"/>
                </a:lnTo>
                <a:lnTo>
                  <a:pt x="6096" y="42672"/>
                </a:lnTo>
                <a:lnTo>
                  <a:pt x="13716" y="50292"/>
                </a:lnTo>
                <a:lnTo>
                  <a:pt x="193548" y="50292"/>
                </a:lnTo>
                <a:lnTo>
                  <a:pt x="193548" y="53340"/>
                </a:lnTo>
                <a:lnTo>
                  <a:pt x="190500" y="56388"/>
                </a:lnTo>
                <a:close/>
              </a:path>
              <a:path w="193675" h="56515">
                <a:moveTo>
                  <a:pt x="13716" y="13716"/>
                </a:moveTo>
                <a:lnTo>
                  <a:pt x="6096" y="13716"/>
                </a:lnTo>
                <a:lnTo>
                  <a:pt x="13716" y="7620"/>
                </a:lnTo>
                <a:lnTo>
                  <a:pt x="13716" y="13716"/>
                </a:lnTo>
                <a:close/>
              </a:path>
              <a:path w="193675" h="56515">
                <a:moveTo>
                  <a:pt x="179832" y="13716"/>
                </a:moveTo>
                <a:lnTo>
                  <a:pt x="13716" y="13716"/>
                </a:lnTo>
                <a:lnTo>
                  <a:pt x="13716" y="7620"/>
                </a:lnTo>
                <a:lnTo>
                  <a:pt x="179832" y="7620"/>
                </a:lnTo>
                <a:lnTo>
                  <a:pt x="179832" y="13716"/>
                </a:lnTo>
                <a:close/>
              </a:path>
              <a:path w="193675" h="56515">
                <a:moveTo>
                  <a:pt x="179832" y="50292"/>
                </a:moveTo>
                <a:lnTo>
                  <a:pt x="179832" y="7620"/>
                </a:lnTo>
                <a:lnTo>
                  <a:pt x="187452" y="13716"/>
                </a:lnTo>
                <a:lnTo>
                  <a:pt x="193548" y="13716"/>
                </a:lnTo>
                <a:lnTo>
                  <a:pt x="193548" y="42672"/>
                </a:lnTo>
                <a:lnTo>
                  <a:pt x="187452" y="42672"/>
                </a:lnTo>
                <a:lnTo>
                  <a:pt x="179832" y="50292"/>
                </a:lnTo>
                <a:close/>
              </a:path>
              <a:path w="193675" h="56515">
                <a:moveTo>
                  <a:pt x="193548" y="13716"/>
                </a:moveTo>
                <a:lnTo>
                  <a:pt x="187452" y="13716"/>
                </a:lnTo>
                <a:lnTo>
                  <a:pt x="179832" y="7620"/>
                </a:lnTo>
                <a:lnTo>
                  <a:pt x="193548" y="7620"/>
                </a:lnTo>
                <a:lnTo>
                  <a:pt x="193548" y="13716"/>
                </a:lnTo>
                <a:close/>
              </a:path>
              <a:path w="193675" h="56515">
                <a:moveTo>
                  <a:pt x="13716" y="50292"/>
                </a:moveTo>
                <a:lnTo>
                  <a:pt x="6096" y="42672"/>
                </a:lnTo>
                <a:lnTo>
                  <a:pt x="13716" y="42672"/>
                </a:lnTo>
                <a:lnTo>
                  <a:pt x="13716" y="50292"/>
                </a:lnTo>
                <a:close/>
              </a:path>
              <a:path w="193675" h="56515">
                <a:moveTo>
                  <a:pt x="179832" y="50292"/>
                </a:moveTo>
                <a:lnTo>
                  <a:pt x="13716" y="50292"/>
                </a:lnTo>
                <a:lnTo>
                  <a:pt x="13716" y="42672"/>
                </a:lnTo>
                <a:lnTo>
                  <a:pt x="179832" y="42672"/>
                </a:lnTo>
                <a:lnTo>
                  <a:pt x="179832" y="50292"/>
                </a:lnTo>
                <a:close/>
              </a:path>
              <a:path w="193675" h="56515">
                <a:moveTo>
                  <a:pt x="193548" y="50292"/>
                </a:moveTo>
                <a:lnTo>
                  <a:pt x="179832" y="50292"/>
                </a:lnTo>
                <a:lnTo>
                  <a:pt x="187452" y="42672"/>
                </a:lnTo>
                <a:lnTo>
                  <a:pt x="193548" y="42672"/>
                </a:lnTo>
                <a:lnTo>
                  <a:pt x="193548" y="50292"/>
                </a:lnTo>
                <a:close/>
              </a:path>
            </a:pathLst>
          </a:custGeom>
          <a:solidFill>
            <a:srgbClr val="384F5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250436" y="1400556"/>
            <a:ext cx="167640" cy="24003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44567" y="1556766"/>
            <a:ext cx="99060" cy="0"/>
          </a:xfrm>
          <a:custGeom>
            <a:avLst/>
            <a:gdLst/>
            <a:ahLst/>
            <a:cxnLst/>
            <a:rect l="l" t="t" r="r" b="b"/>
            <a:pathLst>
              <a:path w="99060">
                <a:moveTo>
                  <a:pt x="0" y="0"/>
                </a:moveTo>
                <a:lnTo>
                  <a:pt x="99060" y="0"/>
                </a:lnTo>
              </a:path>
            </a:pathLst>
          </a:custGeom>
          <a:ln w="44196">
            <a:solidFill>
              <a:srgbClr val="FDFDF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536947" y="1528572"/>
            <a:ext cx="114300" cy="58419"/>
          </a:xfrm>
          <a:custGeom>
            <a:avLst/>
            <a:gdLst/>
            <a:ahLst/>
            <a:cxnLst/>
            <a:rect l="l" t="t" r="r" b="b"/>
            <a:pathLst>
              <a:path w="114300" h="58419">
                <a:moveTo>
                  <a:pt x="111252" y="57912"/>
                </a:moveTo>
                <a:lnTo>
                  <a:pt x="3048" y="57912"/>
                </a:lnTo>
                <a:lnTo>
                  <a:pt x="0" y="54864"/>
                </a:lnTo>
                <a:lnTo>
                  <a:pt x="0" y="3048"/>
                </a:lnTo>
                <a:lnTo>
                  <a:pt x="3048" y="0"/>
                </a:lnTo>
                <a:lnTo>
                  <a:pt x="111252" y="0"/>
                </a:lnTo>
                <a:lnTo>
                  <a:pt x="114300" y="3048"/>
                </a:lnTo>
                <a:lnTo>
                  <a:pt x="114300" y="6096"/>
                </a:lnTo>
                <a:lnTo>
                  <a:pt x="13716" y="6096"/>
                </a:lnTo>
                <a:lnTo>
                  <a:pt x="7620" y="13716"/>
                </a:lnTo>
                <a:lnTo>
                  <a:pt x="13716" y="13716"/>
                </a:lnTo>
                <a:lnTo>
                  <a:pt x="13716" y="44196"/>
                </a:lnTo>
                <a:lnTo>
                  <a:pt x="7620" y="44196"/>
                </a:lnTo>
                <a:lnTo>
                  <a:pt x="13716" y="50292"/>
                </a:lnTo>
                <a:lnTo>
                  <a:pt x="114300" y="50292"/>
                </a:lnTo>
                <a:lnTo>
                  <a:pt x="114300" y="54864"/>
                </a:lnTo>
                <a:lnTo>
                  <a:pt x="111252" y="57912"/>
                </a:lnTo>
                <a:close/>
              </a:path>
              <a:path w="114300" h="58419">
                <a:moveTo>
                  <a:pt x="13716" y="13716"/>
                </a:moveTo>
                <a:lnTo>
                  <a:pt x="7620" y="13716"/>
                </a:lnTo>
                <a:lnTo>
                  <a:pt x="13716" y="6096"/>
                </a:lnTo>
                <a:lnTo>
                  <a:pt x="13716" y="13716"/>
                </a:lnTo>
                <a:close/>
              </a:path>
              <a:path w="114300" h="58419">
                <a:moveTo>
                  <a:pt x="100584" y="13716"/>
                </a:moveTo>
                <a:lnTo>
                  <a:pt x="13716" y="13716"/>
                </a:lnTo>
                <a:lnTo>
                  <a:pt x="13716" y="6096"/>
                </a:lnTo>
                <a:lnTo>
                  <a:pt x="100584" y="6096"/>
                </a:lnTo>
                <a:lnTo>
                  <a:pt x="100584" y="13716"/>
                </a:lnTo>
                <a:close/>
              </a:path>
              <a:path w="114300" h="58419">
                <a:moveTo>
                  <a:pt x="100584" y="50292"/>
                </a:moveTo>
                <a:lnTo>
                  <a:pt x="100584" y="6096"/>
                </a:lnTo>
                <a:lnTo>
                  <a:pt x="106680" y="13716"/>
                </a:lnTo>
                <a:lnTo>
                  <a:pt x="114300" y="13716"/>
                </a:lnTo>
                <a:lnTo>
                  <a:pt x="114300" y="44196"/>
                </a:lnTo>
                <a:lnTo>
                  <a:pt x="106680" y="44196"/>
                </a:lnTo>
                <a:lnTo>
                  <a:pt x="100584" y="50292"/>
                </a:lnTo>
                <a:close/>
              </a:path>
              <a:path w="114300" h="58419">
                <a:moveTo>
                  <a:pt x="114300" y="13716"/>
                </a:moveTo>
                <a:lnTo>
                  <a:pt x="106680" y="13716"/>
                </a:lnTo>
                <a:lnTo>
                  <a:pt x="100584" y="6096"/>
                </a:lnTo>
                <a:lnTo>
                  <a:pt x="114300" y="6096"/>
                </a:lnTo>
                <a:lnTo>
                  <a:pt x="114300" y="13716"/>
                </a:lnTo>
                <a:close/>
              </a:path>
              <a:path w="114300" h="58419">
                <a:moveTo>
                  <a:pt x="13716" y="50292"/>
                </a:moveTo>
                <a:lnTo>
                  <a:pt x="7620" y="44196"/>
                </a:lnTo>
                <a:lnTo>
                  <a:pt x="13716" y="44196"/>
                </a:lnTo>
                <a:lnTo>
                  <a:pt x="13716" y="50292"/>
                </a:lnTo>
                <a:close/>
              </a:path>
              <a:path w="114300" h="58419">
                <a:moveTo>
                  <a:pt x="100584" y="50292"/>
                </a:moveTo>
                <a:lnTo>
                  <a:pt x="13716" y="50292"/>
                </a:lnTo>
                <a:lnTo>
                  <a:pt x="13716" y="44196"/>
                </a:lnTo>
                <a:lnTo>
                  <a:pt x="100584" y="44196"/>
                </a:lnTo>
                <a:lnTo>
                  <a:pt x="100584" y="50292"/>
                </a:lnTo>
                <a:close/>
              </a:path>
              <a:path w="114300" h="58419">
                <a:moveTo>
                  <a:pt x="114300" y="50292"/>
                </a:moveTo>
                <a:lnTo>
                  <a:pt x="100584" y="50292"/>
                </a:lnTo>
                <a:lnTo>
                  <a:pt x="106680" y="44196"/>
                </a:lnTo>
                <a:lnTo>
                  <a:pt x="114300" y="44196"/>
                </a:lnTo>
                <a:lnTo>
                  <a:pt x="114300" y="50292"/>
                </a:lnTo>
                <a:close/>
              </a:path>
            </a:pathLst>
          </a:custGeom>
          <a:solidFill>
            <a:srgbClr val="384F5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768596" y="1392936"/>
            <a:ext cx="3785616" cy="31089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310080" y="1967006"/>
            <a:ext cx="3699510" cy="1489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7020" marR="5080" indent="-274320">
              <a:lnSpc>
                <a:spcPct val="100000"/>
              </a:lnSpc>
              <a:spcBef>
                <a:spcPts val="100"/>
              </a:spcBef>
              <a:buClr>
                <a:srgbClr val="ACC1C8"/>
              </a:buClr>
              <a:buChar char="•"/>
              <a:tabLst>
                <a:tab pos="287020" algn="l"/>
                <a:tab pos="287655" algn="l"/>
              </a:tabLst>
            </a:pPr>
            <a:r>
              <a:rPr sz="2400" spc="-185" dirty="0">
                <a:solidFill>
                  <a:srgbClr val="DFE6CF"/>
                </a:solidFill>
                <a:latin typeface="Times New Roman"/>
                <a:cs typeface="Times New Roman"/>
              </a:rPr>
              <a:t>QUEENS </a:t>
            </a:r>
            <a:r>
              <a:rPr sz="2400" spc="-200" dirty="0">
                <a:solidFill>
                  <a:srgbClr val="DFE6CF"/>
                </a:solidFill>
                <a:latin typeface="Times New Roman"/>
                <a:cs typeface="Times New Roman"/>
              </a:rPr>
              <a:t>CUISINE </a:t>
            </a:r>
            <a:r>
              <a:rPr sz="2400" spc="-55" dirty="0">
                <a:solidFill>
                  <a:srgbClr val="DFE6CF"/>
                </a:solidFill>
                <a:latin typeface="Times New Roman"/>
                <a:cs typeface="Times New Roman"/>
              </a:rPr>
              <a:t>- </a:t>
            </a:r>
            <a:r>
              <a:rPr sz="2400" spc="-110" dirty="0">
                <a:solidFill>
                  <a:srgbClr val="DFE6CF"/>
                </a:solidFill>
                <a:latin typeface="Times New Roman"/>
                <a:cs typeface="Times New Roman"/>
              </a:rPr>
              <a:t>Most  </a:t>
            </a:r>
            <a:r>
              <a:rPr sz="2400" spc="40" dirty="0">
                <a:solidFill>
                  <a:srgbClr val="DFE6CF"/>
                </a:solidFill>
                <a:latin typeface="Times New Roman"/>
                <a:cs typeface="Times New Roman"/>
              </a:rPr>
              <a:t>Preferred </a:t>
            </a:r>
            <a:r>
              <a:rPr sz="2400" spc="-50" dirty="0">
                <a:solidFill>
                  <a:srgbClr val="DFE6CF"/>
                </a:solidFill>
                <a:latin typeface="Times New Roman"/>
                <a:cs typeface="Times New Roman"/>
              </a:rPr>
              <a:t>Food </a:t>
            </a:r>
            <a:r>
              <a:rPr sz="2400" spc="-150" dirty="0">
                <a:solidFill>
                  <a:srgbClr val="DFE6CF"/>
                </a:solidFill>
                <a:latin typeface="Times New Roman"/>
                <a:cs typeface="Times New Roman"/>
              </a:rPr>
              <a:t>in </a:t>
            </a:r>
            <a:r>
              <a:rPr sz="2400" spc="-10" dirty="0">
                <a:solidFill>
                  <a:srgbClr val="DFE6CF"/>
                </a:solidFill>
                <a:latin typeface="Times New Roman"/>
                <a:cs typeface="Times New Roman"/>
              </a:rPr>
              <a:t>Queens</a:t>
            </a:r>
            <a:r>
              <a:rPr sz="2400" spc="-100" dirty="0">
                <a:solidFill>
                  <a:srgbClr val="DFE6CF"/>
                </a:solidFill>
                <a:latin typeface="Times New Roman"/>
                <a:cs typeface="Times New Roman"/>
              </a:rPr>
              <a:t> </a:t>
            </a:r>
            <a:r>
              <a:rPr sz="2400" spc="-140" dirty="0">
                <a:solidFill>
                  <a:srgbClr val="DFE6CF"/>
                </a:solidFill>
                <a:latin typeface="Times New Roman"/>
                <a:cs typeface="Times New Roman"/>
              </a:rPr>
              <a:t>is</a:t>
            </a:r>
            <a:endParaRPr sz="2400">
              <a:latin typeface="Times New Roman"/>
              <a:cs typeface="Times New Roman"/>
            </a:endParaRPr>
          </a:p>
          <a:p>
            <a:pPr marL="287020" marR="50800">
              <a:lnSpc>
                <a:spcPct val="100000"/>
              </a:lnSpc>
            </a:pPr>
            <a:r>
              <a:rPr sz="2400" dirty="0">
                <a:solidFill>
                  <a:srgbClr val="DFE6CF"/>
                </a:solidFill>
                <a:latin typeface="Times New Roman"/>
                <a:cs typeface="Times New Roman"/>
              </a:rPr>
              <a:t>– </a:t>
            </a:r>
            <a:r>
              <a:rPr sz="2400" spc="-60" dirty="0">
                <a:solidFill>
                  <a:srgbClr val="DFE6CF"/>
                </a:solidFill>
                <a:latin typeface="Times New Roman"/>
                <a:cs typeface="Times New Roman"/>
              </a:rPr>
              <a:t>Indian, </a:t>
            </a:r>
            <a:r>
              <a:rPr sz="2400" spc="-130" dirty="0">
                <a:solidFill>
                  <a:srgbClr val="DFE6CF"/>
                </a:solidFill>
                <a:latin typeface="Times New Roman"/>
                <a:cs typeface="Times New Roman"/>
              </a:rPr>
              <a:t>Irish, </a:t>
            </a:r>
            <a:r>
              <a:rPr sz="2400" spc="-55" dirty="0">
                <a:solidFill>
                  <a:srgbClr val="DFE6CF"/>
                </a:solidFill>
                <a:latin typeface="Times New Roman"/>
                <a:cs typeface="Times New Roman"/>
              </a:rPr>
              <a:t>Pakistani </a:t>
            </a:r>
            <a:r>
              <a:rPr sz="2400" spc="75" dirty="0">
                <a:solidFill>
                  <a:srgbClr val="DFE6CF"/>
                </a:solidFill>
                <a:latin typeface="Times New Roman"/>
                <a:cs typeface="Times New Roman"/>
              </a:rPr>
              <a:t>and  </a:t>
            </a:r>
            <a:r>
              <a:rPr sz="2400" spc="-65" dirty="0">
                <a:solidFill>
                  <a:srgbClr val="DFE6CF"/>
                </a:solidFill>
                <a:latin typeface="Times New Roman"/>
                <a:cs typeface="Times New Roman"/>
              </a:rPr>
              <a:t>Mexican.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310080" y="4380992"/>
            <a:ext cx="3766820" cy="1489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7020" marR="5080" indent="-274320">
              <a:lnSpc>
                <a:spcPct val="100000"/>
              </a:lnSpc>
              <a:spcBef>
                <a:spcPts val="100"/>
              </a:spcBef>
              <a:buClr>
                <a:srgbClr val="ACC1C8"/>
              </a:buClr>
              <a:buChar char="•"/>
              <a:tabLst>
                <a:tab pos="287020" algn="l"/>
                <a:tab pos="287655" algn="l"/>
              </a:tabLst>
            </a:pPr>
            <a:r>
              <a:rPr sz="2400" spc="-285" dirty="0">
                <a:solidFill>
                  <a:srgbClr val="DFE6CF"/>
                </a:solidFill>
                <a:latin typeface="Times New Roman"/>
                <a:cs typeface="Times New Roman"/>
              </a:rPr>
              <a:t>THE </a:t>
            </a:r>
            <a:r>
              <a:rPr sz="2400" spc="-180" dirty="0">
                <a:solidFill>
                  <a:srgbClr val="DFE6CF"/>
                </a:solidFill>
                <a:latin typeface="Times New Roman"/>
                <a:cs typeface="Times New Roman"/>
              </a:rPr>
              <a:t>BRONX </a:t>
            </a:r>
            <a:r>
              <a:rPr sz="2400" spc="-200" dirty="0">
                <a:solidFill>
                  <a:srgbClr val="DFE6CF"/>
                </a:solidFill>
                <a:latin typeface="Times New Roman"/>
                <a:cs typeface="Times New Roman"/>
              </a:rPr>
              <a:t>CUISINE </a:t>
            </a:r>
            <a:r>
              <a:rPr sz="2400" spc="-55" dirty="0">
                <a:solidFill>
                  <a:srgbClr val="DFE6CF"/>
                </a:solidFill>
                <a:latin typeface="Times New Roman"/>
                <a:cs typeface="Times New Roman"/>
              </a:rPr>
              <a:t>- </a:t>
            </a:r>
            <a:r>
              <a:rPr sz="2400" spc="-110" dirty="0">
                <a:solidFill>
                  <a:srgbClr val="DFE6CF"/>
                </a:solidFill>
                <a:latin typeface="Times New Roman"/>
                <a:cs typeface="Times New Roman"/>
              </a:rPr>
              <a:t>Most  </a:t>
            </a:r>
            <a:r>
              <a:rPr sz="2400" spc="40" dirty="0">
                <a:solidFill>
                  <a:srgbClr val="DFE6CF"/>
                </a:solidFill>
                <a:latin typeface="Times New Roman"/>
                <a:cs typeface="Times New Roman"/>
              </a:rPr>
              <a:t>Preferred </a:t>
            </a:r>
            <a:r>
              <a:rPr sz="2400" spc="-50" dirty="0">
                <a:solidFill>
                  <a:srgbClr val="DFE6CF"/>
                </a:solidFill>
                <a:latin typeface="Times New Roman"/>
                <a:cs typeface="Times New Roman"/>
              </a:rPr>
              <a:t>Food </a:t>
            </a:r>
            <a:r>
              <a:rPr sz="2400" spc="-150" dirty="0">
                <a:solidFill>
                  <a:srgbClr val="DFE6CF"/>
                </a:solidFill>
                <a:latin typeface="Times New Roman"/>
                <a:cs typeface="Times New Roman"/>
              </a:rPr>
              <a:t>in </a:t>
            </a:r>
            <a:r>
              <a:rPr sz="2400" spc="-145" dirty="0">
                <a:solidFill>
                  <a:srgbClr val="DFE6CF"/>
                </a:solidFill>
                <a:latin typeface="Times New Roman"/>
                <a:cs typeface="Times New Roman"/>
              </a:rPr>
              <a:t>The </a:t>
            </a:r>
            <a:r>
              <a:rPr sz="2400" spc="-125" dirty="0">
                <a:solidFill>
                  <a:srgbClr val="DFE6CF"/>
                </a:solidFill>
                <a:latin typeface="Times New Roman"/>
                <a:cs typeface="Times New Roman"/>
              </a:rPr>
              <a:t>Bronx  </a:t>
            </a:r>
            <a:r>
              <a:rPr sz="2400" spc="-140" dirty="0">
                <a:solidFill>
                  <a:srgbClr val="DFE6CF"/>
                </a:solidFill>
                <a:latin typeface="Times New Roman"/>
                <a:cs typeface="Times New Roman"/>
              </a:rPr>
              <a:t>is </a:t>
            </a:r>
            <a:r>
              <a:rPr sz="2400" dirty="0">
                <a:solidFill>
                  <a:srgbClr val="DFE6CF"/>
                </a:solidFill>
                <a:latin typeface="Times New Roman"/>
                <a:cs typeface="Times New Roman"/>
              </a:rPr>
              <a:t>– </a:t>
            </a:r>
            <a:r>
              <a:rPr sz="2400" spc="-40" dirty="0">
                <a:solidFill>
                  <a:srgbClr val="DFE6CF"/>
                </a:solidFill>
                <a:latin typeface="Times New Roman"/>
                <a:cs typeface="Times New Roman"/>
              </a:rPr>
              <a:t>Italian, </a:t>
            </a:r>
            <a:r>
              <a:rPr sz="2400" spc="-25" dirty="0">
                <a:solidFill>
                  <a:srgbClr val="DFE6CF"/>
                </a:solidFill>
                <a:latin typeface="Times New Roman"/>
                <a:cs typeface="Times New Roman"/>
              </a:rPr>
              <a:t>Puerto </a:t>
            </a:r>
            <a:r>
              <a:rPr sz="2400" spc="-110" dirty="0">
                <a:solidFill>
                  <a:srgbClr val="DFE6CF"/>
                </a:solidFill>
                <a:latin typeface="Times New Roman"/>
                <a:cs typeface="Times New Roman"/>
              </a:rPr>
              <a:t>Rican,  </a:t>
            </a:r>
            <a:r>
              <a:rPr sz="2400" spc="-35" dirty="0">
                <a:solidFill>
                  <a:srgbClr val="DFE6CF"/>
                </a:solidFill>
                <a:latin typeface="Times New Roman"/>
                <a:cs typeface="Times New Roman"/>
              </a:rPr>
              <a:t>Albanian </a:t>
            </a:r>
            <a:r>
              <a:rPr sz="2400" spc="75" dirty="0">
                <a:solidFill>
                  <a:srgbClr val="DFE6CF"/>
                </a:solidFill>
                <a:latin typeface="Times New Roman"/>
                <a:cs typeface="Times New Roman"/>
              </a:rPr>
              <a:t>and</a:t>
            </a:r>
            <a:r>
              <a:rPr sz="2400" spc="135" dirty="0">
                <a:solidFill>
                  <a:srgbClr val="DFE6CF"/>
                </a:solidFill>
                <a:latin typeface="Times New Roman"/>
                <a:cs typeface="Times New Roman"/>
              </a:rPr>
              <a:t> </a:t>
            </a:r>
            <a:r>
              <a:rPr sz="2400" spc="-110" dirty="0">
                <a:solidFill>
                  <a:srgbClr val="DFE6CF"/>
                </a:solidFill>
                <a:latin typeface="Times New Roman"/>
                <a:cs typeface="Times New Roman"/>
              </a:rPr>
              <a:t>Dominican.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701284" y="1946148"/>
            <a:ext cx="3680459" cy="183794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701284" y="4352544"/>
            <a:ext cx="3680459" cy="194157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2668" y="350520"/>
            <a:ext cx="9143999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12875" y="478536"/>
            <a:ext cx="8890000" cy="6604000"/>
          </a:xfrm>
          <a:custGeom>
            <a:avLst/>
            <a:gdLst/>
            <a:ahLst/>
            <a:cxnLst/>
            <a:rect l="l" t="t" r="r" b="b"/>
            <a:pathLst>
              <a:path w="8890000" h="6604000">
                <a:moveTo>
                  <a:pt x="8884920" y="6603492"/>
                </a:moveTo>
                <a:lnTo>
                  <a:pt x="4572" y="6603492"/>
                </a:lnTo>
                <a:lnTo>
                  <a:pt x="0" y="6598920"/>
                </a:lnTo>
                <a:lnTo>
                  <a:pt x="0" y="4572"/>
                </a:lnTo>
                <a:lnTo>
                  <a:pt x="4572" y="0"/>
                </a:lnTo>
                <a:lnTo>
                  <a:pt x="8884920" y="0"/>
                </a:lnTo>
                <a:lnTo>
                  <a:pt x="8889492" y="4572"/>
                </a:lnTo>
                <a:lnTo>
                  <a:pt x="8889492" y="9144"/>
                </a:lnTo>
                <a:lnTo>
                  <a:pt x="19812" y="9144"/>
                </a:lnTo>
                <a:lnTo>
                  <a:pt x="9144" y="19812"/>
                </a:lnTo>
                <a:lnTo>
                  <a:pt x="19812" y="19812"/>
                </a:lnTo>
                <a:lnTo>
                  <a:pt x="19812" y="6583680"/>
                </a:lnTo>
                <a:lnTo>
                  <a:pt x="9144" y="6583680"/>
                </a:lnTo>
                <a:lnTo>
                  <a:pt x="19812" y="6592824"/>
                </a:lnTo>
                <a:lnTo>
                  <a:pt x="8889492" y="6592824"/>
                </a:lnTo>
                <a:lnTo>
                  <a:pt x="8889492" y="6598920"/>
                </a:lnTo>
                <a:lnTo>
                  <a:pt x="8884920" y="6603492"/>
                </a:lnTo>
                <a:close/>
              </a:path>
              <a:path w="8890000" h="6604000">
                <a:moveTo>
                  <a:pt x="19812" y="19812"/>
                </a:moveTo>
                <a:lnTo>
                  <a:pt x="9144" y="19812"/>
                </a:lnTo>
                <a:lnTo>
                  <a:pt x="19812" y="9144"/>
                </a:lnTo>
                <a:lnTo>
                  <a:pt x="19812" y="19812"/>
                </a:lnTo>
                <a:close/>
              </a:path>
              <a:path w="8890000" h="6604000">
                <a:moveTo>
                  <a:pt x="8869680" y="19812"/>
                </a:moveTo>
                <a:lnTo>
                  <a:pt x="19812" y="19812"/>
                </a:lnTo>
                <a:lnTo>
                  <a:pt x="19812" y="9144"/>
                </a:lnTo>
                <a:lnTo>
                  <a:pt x="8869680" y="9144"/>
                </a:lnTo>
                <a:lnTo>
                  <a:pt x="8869680" y="19812"/>
                </a:lnTo>
                <a:close/>
              </a:path>
              <a:path w="8890000" h="6604000">
                <a:moveTo>
                  <a:pt x="8869680" y="6592824"/>
                </a:moveTo>
                <a:lnTo>
                  <a:pt x="8869680" y="9144"/>
                </a:lnTo>
                <a:lnTo>
                  <a:pt x="8878824" y="19812"/>
                </a:lnTo>
                <a:lnTo>
                  <a:pt x="8889492" y="19812"/>
                </a:lnTo>
                <a:lnTo>
                  <a:pt x="8889492" y="6583680"/>
                </a:lnTo>
                <a:lnTo>
                  <a:pt x="8878824" y="6583680"/>
                </a:lnTo>
                <a:lnTo>
                  <a:pt x="8869680" y="6592824"/>
                </a:lnTo>
                <a:close/>
              </a:path>
              <a:path w="8890000" h="6604000">
                <a:moveTo>
                  <a:pt x="8889492" y="19812"/>
                </a:moveTo>
                <a:lnTo>
                  <a:pt x="8878824" y="19812"/>
                </a:lnTo>
                <a:lnTo>
                  <a:pt x="8869680" y="9144"/>
                </a:lnTo>
                <a:lnTo>
                  <a:pt x="8889492" y="9144"/>
                </a:lnTo>
                <a:lnTo>
                  <a:pt x="8889492" y="19812"/>
                </a:lnTo>
                <a:close/>
              </a:path>
              <a:path w="8890000" h="6604000">
                <a:moveTo>
                  <a:pt x="19812" y="6592824"/>
                </a:moveTo>
                <a:lnTo>
                  <a:pt x="9144" y="6583680"/>
                </a:lnTo>
                <a:lnTo>
                  <a:pt x="19812" y="6583680"/>
                </a:lnTo>
                <a:lnTo>
                  <a:pt x="19812" y="6592824"/>
                </a:lnTo>
                <a:close/>
              </a:path>
              <a:path w="8890000" h="6604000">
                <a:moveTo>
                  <a:pt x="8869680" y="6592824"/>
                </a:moveTo>
                <a:lnTo>
                  <a:pt x="19812" y="6592824"/>
                </a:lnTo>
                <a:lnTo>
                  <a:pt x="19812" y="6583680"/>
                </a:lnTo>
                <a:lnTo>
                  <a:pt x="8869680" y="6583680"/>
                </a:lnTo>
                <a:lnTo>
                  <a:pt x="8869680" y="6592824"/>
                </a:lnTo>
                <a:close/>
              </a:path>
              <a:path w="8890000" h="6604000">
                <a:moveTo>
                  <a:pt x="8889492" y="6592824"/>
                </a:moveTo>
                <a:lnTo>
                  <a:pt x="8869680" y="6592824"/>
                </a:lnTo>
                <a:lnTo>
                  <a:pt x="8878824" y="6583680"/>
                </a:lnTo>
                <a:lnTo>
                  <a:pt x="8889492" y="6583680"/>
                </a:lnTo>
                <a:lnTo>
                  <a:pt x="8889492" y="6592824"/>
                </a:lnTo>
                <a:close/>
              </a:path>
            </a:pathLst>
          </a:custGeom>
          <a:solidFill>
            <a:srgbClr val="CFC6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30452" y="1301496"/>
            <a:ext cx="3215640" cy="3154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687823" y="1473708"/>
            <a:ext cx="143256" cy="7162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971288" y="1321308"/>
            <a:ext cx="216535" cy="285115"/>
          </a:xfrm>
          <a:custGeom>
            <a:avLst/>
            <a:gdLst/>
            <a:ahLst/>
            <a:cxnLst/>
            <a:rect l="l" t="t" r="r" b="b"/>
            <a:pathLst>
              <a:path w="216535" h="285115">
                <a:moveTo>
                  <a:pt x="216408" y="216408"/>
                </a:moveTo>
                <a:lnTo>
                  <a:pt x="0" y="216408"/>
                </a:lnTo>
                <a:lnTo>
                  <a:pt x="0" y="163068"/>
                </a:lnTo>
                <a:lnTo>
                  <a:pt x="131064" y="0"/>
                </a:lnTo>
                <a:lnTo>
                  <a:pt x="188976" y="0"/>
                </a:lnTo>
                <a:lnTo>
                  <a:pt x="188976" y="71628"/>
                </a:lnTo>
                <a:lnTo>
                  <a:pt x="126492" y="71628"/>
                </a:lnTo>
                <a:lnTo>
                  <a:pt x="51816" y="164592"/>
                </a:lnTo>
                <a:lnTo>
                  <a:pt x="216408" y="164592"/>
                </a:lnTo>
                <a:lnTo>
                  <a:pt x="216408" y="216408"/>
                </a:lnTo>
                <a:close/>
              </a:path>
              <a:path w="216535" h="285115">
                <a:moveTo>
                  <a:pt x="188976" y="164592"/>
                </a:moveTo>
                <a:lnTo>
                  <a:pt x="126492" y="164592"/>
                </a:lnTo>
                <a:lnTo>
                  <a:pt x="126492" y="71628"/>
                </a:lnTo>
                <a:lnTo>
                  <a:pt x="188976" y="71628"/>
                </a:lnTo>
                <a:lnTo>
                  <a:pt x="188976" y="164592"/>
                </a:lnTo>
                <a:close/>
              </a:path>
              <a:path w="216535" h="285115">
                <a:moveTo>
                  <a:pt x="188976" y="284988"/>
                </a:moveTo>
                <a:lnTo>
                  <a:pt x="126492" y="284988"/>
                </a:lnTo>
                <a:lnTo>
                  <a:pt x="126492" y="216408"/>
                </a:lnTo>
                <a:lnTo>
                  <a:pt x="188976" y="216408"/>
                </a:lnTo>
                <a:lnTo>
                  <a:pt x="188976" y="284988"/>
                </a:lnTo>
                <a:close/>
              </a:path>
            </a:pathLst>
          </a:custGeom>
          <a:solidFill>
            <a:srgbClr val="FDFDF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965191" y="1313688"/>
            <a:ext cx="228600" cy="299085"/>
          </a:xfrm>
          <a:custGeom>
            <a:avLst/>
            <a:gdLst/>
            <a:ahLst/>
            <a:cxnLst/>
            <a:rect l="l" t="t" r="r" b="b"/>
            <a:pathLst>
              <a:path w="228600" h="299084">
                <a:moveTo>
                  <a:pt x="126492" y="230124"/>
                </a:moveTo>
                <a:lnTo>
                  <a:pt x="3048" y="230124"/>
                </a:lnTo>
                <a:lnTo>
                  <a:pt x="0" y="227076"/>
                </a:lnTo>
                <a:lnTo>
                  <a:pt x="0" y="167640"/>
                </a:lnTo>
                <a:lnTo>
                  <a:pt x="1524" y="167640"/>
                </a:lnTo>
                <a:lnTo>
                  <a:pt x="132588" y="3048"/>
                </a:lnTo>
                <a:lnTo>
                  <a:pt x="135636" y="0"/>
                </a:lnTo>
                <a:lnTo>
                  <a:pt x="199644" y="0"/>
                </a:lnTo>
                <a:lnTo>
                  <a:pt x="202692" y="3048"/>
                </a:lnTo>
                <a:lnTo>
                  <a:pt x="202692" y="7620"/>
                </a:lnTo>
                <a:lnTo>
                  <a:pt x="188976" y="7620"/>
                </a:lnTo>
                <a:lnTo>
                  <a:pt x="188976" y="12192"/>
                </a:lnTo>
                <a:lnTo>
                  <a:pt x="143256" y="12192"/>
                </a:lnTo>
                <a:lnTo>
                  <a:pt x="137160" y="13716"/>
                </a:lnTo>
                <a:lnTo>
                  <a:pt x="142031" y="13716"/>
                </a:lnTo>
                <a:lnTo>
                  <a:pt x="15866" y="170688"/>
                </a:lnTo>
                <a:lnTo>
                  <a:pt x="13716" y="170688"/>
                </a:lnTo>
                <a:lnTo>
                  <a:pt x="12192" y="175260"/>
                </a:lnTo>
                <a:lnTo>
                  <a:pt x="13716" y="175260"/>
                </a:lnTo>
                <a:lnTo>
                  <a:pt x="13716" y="216408"/>
                </a:lnTo>
                <a:lnTo>
                  <a:pt x="6096" y="216408"/>
                </a:lnTo>
                <a:lnTo>
                  <a:pt x="13716" y="224028"/>
                </a:lnTo>
                <a:lnTo>
                  <a:pt x="126492" y="224028"/>
                </a:lnTo>
                <a:lnTo>
                  <a:pt x="126492" y="230124"/>
                </a:lnTo>
                <a:close/>
              </a:path>
              <a:path w="228600" h="299084">
                <a:moveTo>
                  <a:pt x="214884" y="178308"/>
                </a:moveTo>
                <a:lnTo>
                  <a:pt x="192024" y="178308"/>
                </a:lnTo>
                <a:lnTo>
                  <a:pt x="188976" y="175260"/>
                </a:lnTo>
                <a:lnTo>
                  <a:pt x="188976" y="7620"/>
                </a:lnTo>
                <a:lnTo>
                  <a:pt x="195072" y="13716"/>
                </a:lnTo>
                <a:lnTo>
                  <a:pt x="202692" y="13716"/>
                </a:lnTo>
                <a:lnTo>
                  <a:pt x="202692" y="164592"/>
                </a:lnTo>
                <a:lnTo>
                  <a:pt x="195072" y="164592"/>
                </a:lnTo>
                <a:lnTo>
                  <a:pt x="202692" y="172212"/>
                </a:lnTo>
                <a:lnTo>
                  <a:pt x="214884" y="172212"/>
                </a:lnTo>
                <a:lnTo>
                  <a:pt x="214884" y="178308"/>
                </a:lnTo>
                <a:close/>
              </a:path>
              <a:path w="228600" h="299084">
                <a:moveTo>
                  <a:pt x="202692" y="13716"/>
                </a:moveTo>
                <a:lnTo>
                  <a:pt x="195072" y="13716"/>
                </a:lnTo>
                <a:lnTo>
                  <a:pt x="188976" y="7620"/>
                </a:lnTo>
                <a:lnTo>
                  <a:pt x="202692" y="7620"/>
                </a:lnTo>
                <a:lnTo>
                  <a:pt x="202692" y="13716"/>
                </a:lnTo>
                <a:close/>
              </a:path>
              <a:path w="228600" h="299084">
                <a:moveTo>
                  <a:pt x="142031" y="13716"/>
                </a:moveTo>
                <a:lnTo>
                  <a:pt x="137160" y="13716"/>
                </a:lnTo>
                <a:lnTo>
                  <a:pt x="143256" y="12192"/>
                </a:lnTo>
                <a:lnTo>
                  <a:pt x="142031" y="13716"/>
                </a:lnTo>
                <a:close/>
              </a:path>
              <a:path w="228600" h="299084">
                <a:moveTo>
                  <a:pt x="188976" y="13716"/>
                </a:moveTo>
                <a:lnTo>
                  <a:pt x="142031" y="13716"/>
                </a:lnTo>
                <a:lnTo>
                  <a:pt x="143256" y="12192"/>
                </a:lnTo>
                <a:lnTo>
                  <a:pt x="188976" y="12192"/>
                </a:lnTo>
                <a:lnTo>
                  <a:pt x="188976" y="13716"/>
                </a:lnTo>
                <a:close/>
              </a:path>
              <a:path w="228600" h="299084">
                <a:moveTo>
                  <a:pt x="137160" y="178308"/>
                </a:moveTo>
                <a:lnTo>
                  <a:pt x="56388" y="178308"/>
                </a:lnTo>
                <a:lnTo>
                  <a:pt x="53340" y="176784"/>
                </a:lnTo>
                <a:lnTo>
                  <a:pt x="51816" y="175260"/>
                </a:lnTo>
                <a:lnTo>
                  <a:pt x="51816" y="169164"/>
                </a:lnTo>
                <a:lnTo>
                  <a:pt x="53340" y="167640"/>
                </a:lnTo>
                <a:lnTo>
                  <a:pt x="126492" y="74676"/>
                </a:lnTo>
                <a:lnTo>
                  <a:pt x="129540" y="71628"/>
                </a:lnTo>
                <a:lnTo>
                  <a:pt x="137160" y="71628"/>
                </a:lnTo>
                <a:lnTo>
                  <a:pt x="140208" y="74676"/>
                </a:lnTo>
                <a:lnTo>
                  <a:pt x="140208" y="79248"/>
                </a:lnTo>
                <a:lnTo>
                  <a:pt x="126492" y="79248"/>
                </a:lnTo>
                <a:lnTo>
                  <a:pt x="126492" y="96075"/>
                </a:lnTo>
                <a:lnTo>
                  <a:pt x="73446" y="164592"/>
                </a:lnTo>
                <a:lnTo>
                  <a:pt x="57912" y="164592"/>
                </a:lnTo>
                <a:lnTo>
                  <a:pt x="64008" y="176784"/>
                </a:lnTo>
                <a:lnTo>
                  <a:pt x="138684" y="176784"/>
                </a:lnTo>
                <a:lnTo>
                  <a:pt x="137160" y="178308"/>
                </a:lnTo>
                <a:close/>
              </a:path>
              <a:path w="228600" h="299084">
                <a:moveTo>
                  <a:pt x="126492" y="96075"/>
                </a:moveTo>
                <a:lnTo>
                  <a:pt x="126492" y="79248"/>
                </a:lnTo>
                <a:lnTo>
                  <a:pt x="132588" y="85344"/>
                </a:lnTo>
                <a:lnTo>
                  <a:pt x="134800" y="85344"/>
                </a:lnTo>
                <a:lnTo>
                  <a:pt x="126492" y="96075"/>
                </a:lnTo>
                <a:close/>
              </a:path>
              <a:path w="228600" h="299084">
                <a:moveTo>
                  <a:pt x="132588" y="85344"/>
                </a:moveTo>
                <a:lnTo>
                  <a:pt x="126492" y="79248"/>
                </a:lnTo>
                <a:lnTo>
                  <a:pt x="140208" y="79248"/>
                </a:lnTo>
                <a:lnTo>
                  <a:pt x="140208" y="82296"/>
                </a:lnTo>
                <a:lnTo>
                  <a:pt x="137160" y="82296"/>
                </a:lnTo>
                <a:lnTo>
                  <a:pt x="132588" y="85344"/>
                </a:lnTo>
                <a:close/>
              </a:path>
              <a:path w="228600" h="299084">
                <a:moveTo>
                  <a:pt x="134800" y="85344"/>
                </a:moveTo>
                <a:lnTo>
                  <a:pt x="132588" y="85344"/>
                </a:lnTo>
                <a:lnTo>
                  <a:pt x="137160" y="82296"/>
                </a:lnTo>
                <a:lnTo>
                  <a:pt x="134800" y="85344"/>
                </a:lnTo>
                <a:close/>
              </a:path>
              <a:path w="228600" h="299084">
                <a:moveTo>
                  <a:pt x="126492" y="172212"/>
                </a:moveTo>
                <a:lnTo>
                  <a:pt x="126492" y="96075"/>
                </a:lnTo>
                <a:lnTo>
                  <a:pt x="137160" y="82296"/>
                </a:lnTo>
                <a:lnTo>
                  <a:pt x="140208" y="82296"/>
                </a:lnTo>
                <a:lnTo>
                  <a:pt x="140208" y="164592"/>
                </a:lnTo>
                <a:lnTo>
                  <a:pt x="132588" y="164592"/>
                </a:lnTo>
                <a:lnTo>
                  <a:pt x="126492" y="172212"/>
                </a:lnTo>
                <a:close/>
              </a:path>
              <a:path w="228600" h="299084">
                <a:moveTo>
                  <a:pt x="64008" y="176784"/>
                </a:moveTo>
                <a:lnTo>
                  <a:pt x="57912" y="164592"/>
                </a:lnTo>
                <a:lnTo>
                  <a:pt x="73446" y="164592"/>
                </a:lnTo>
                <a:lnTo>
                  <a:pt x="64008" y="176784"/>
                </a:lnTo>
                <a:close/>
              </a:path>
              <a:path w="228600" h="299084">
                <a:moveTo>
                  <a:pt x="138684" y="176784"/>
                </a:moveTo>
                <a:lnTo>
                  <a:pt x="64008" y="176784"/>
                </a:lnTo>
                <a:lnTo>
                  <a:pt x="73446" y="164592"/>
                </a:lnTo>
                <a:lnTo>
                  <a:pt x="126492" y="164592"/>
                </a:lnTo>
                <a:lnTo>
                  <a:pt x="126492" y="172212"/>
                </a:lnTo>
                <a:lnTo>
                  <a:pt x="140208" y="172212"/>
                </a:lnTo>
                <a:lnTo>
                  <a:pt x="140208" y="175260"/>
                </a:lnTo>
                <a:lnTo>
                  <a:pt x="138684" y="176784"/>
                </a:lnTo>
                <a:close/>
              </a:path>
              <a:path w="228600" h="299084">
                <a:moveTo>
                  <a:pt x="140208" y="172212"/>
                </a:moveTo>
                <a:lnTo>
                  <a:pt x="126492" y="172212"/>
                </a:lnTo>
                <a:lnTo>
                  <a:pt x="132588" y="164592"/>
                </a:lnTo>
                <a:lnTo>
                  <a:pt x="140208" y="164592"/>
                </a:lnTo>
                <a:lnTo>
                  <a:pt x="140208" y="172212"/>
                </a:lnTo>
                <a:close/>
              </a:path>
              <a:path w="228600" h="299084">
                <a:moveTo>
                  <a:pt x="202692" y="172212"/>
                </a:moveTo>
                <a:lnTo>
                  <a:pt x="195072" y="164592"/>
                </a:lnTo>
                <a:lnTo>
                  <a:pt x="202692" y="164592"/>
                </a:lnTo>
                <a:lnTo>
                  <a:pt x="202692" y="172212"/>
                </a:lnTo>
                <a:close/>
              </a:path>
              <a:path w="228600" h="299084">
                <a:moveTo>
                  <a:pt x="228600" y="178308"/>
                </a:moveTo>
                <a:lnTo>
                  <a:pt x="222504" y="178308"/>
                </a:lnTo>
                <a:lnTo>
                  <a:pt x="214884" y="172212"/>
                </a:lnTo>
                <a:lnTo>
                  <a:pt x="202692" y="172212"/>
                </a:lnTo>
                <a:lnTo>
                  <a:pt x="202692" y="164592"/>
                </a:lnTo>
                <a:lnTo>
                  <a:pt x="225552" y="164592"/>
                </a:lnTo>
                <a:lnTo>
                  <a:pt x="228600" y="167640"/>
                </a:lnTo>
                <a:lnTo>
                  <a:pt x="228600" y="178308"/>
                </a:lnTo>
                <a:close/>
              </a:path>
              <a:path w="228600" h="299084">
                <a:moveTo>
                  <a:pt x="12192" y="175260"/>
                </a:moveTo>
                <a:lnTo>
                  <a:pt x="13716" y="170688"/>
                </a:lnTo>
                <a:lnTo>
                  <a:pt x="13716" y="173363"/>
                </a:lnTo>
                <a:lnTo>
                  <a:pt x="12192" y="175260"/>
                </a:lnTo>
                <a:close/>
              </a:path>
              <a:path w="228600" h="299084">
                <a:moveTo>
                  <a:pt x="13716" y="173363"/>
                </a:moveTo>
                <a:lnTo>
                  <a:pt x="13716" y="170688"/>
                </a:lnTo>
                <a:lnTo>
                  <a:pt x="15866" y="170688"/>
                </a:lnTo>
                <a:lnTo>
                  <a:pt x="13716" y="173363"/>
                </a:lnTo>
                <a:close/>
              </a:path>
              <a:path w="228600" h="299084">
                <a:moveTo>
                  <a:pt x="214884" y="224028"/>
                </a:moveTo>
                <a:lnTo>
                  <a:pt x="214884" y="172212"/>
                </a:lnTo>
                <a:lnTo>
                  <a:pt x="222504" y="178308"/>
                </a:lnTo>
                <a:lnTo>
                  <a:pt x="228600" y="178308"/>
                </a:lnTo>
                <a:lnTo>
                  <a:pt x="228600" y="216408"/>
                </a:lnTo>
                <a:lnTo>
                  <a:pt x="222504" y="216408"/>
                </a:lnTo>
                <a:lnTo>
                  <a:pt x="214884" y="224028"/>
                </a:lnTo>
                <a:close/>
              </a:path>
              <a:path w="228600" h="299084">
                <a:moveTo>
                  <a:pt x="13716" y="175260"/>
                </a:moveTo>
                <a:lnTo>
                  <a:pt x="12192" y="175260"/>
                </a:lnTo>
                <a:lnTo>
                  <a:pt x="13716" y="173363"/>
                </a:lnTo>
                <a:lnTo>
                  <a:pt x="13716" y="175260"/>
                </a:lnTo>
                <a:close/>
              </a:path>
              <a:path w="228600" h="299084">
                <a:moveTo>
                  <a:pt x="13716" y="224028"/>
                </a:moveTo>
                <a:lnTo>
                  <a:pt x="6096" y="216408"/>
                </a:lnTo>
                <a:lnTo>
                  <a:pt x="13716" y="216408"/>
                </a:lnTo>
                <a:lnTo>
                  <a:pt x="13716" y="224028"/>
                </a:lnTo>
                <a:close/>
              </a:path>
              <a:path w="228600" h="299084">
                <a:moveTo>
                  <a:pt x="140208" y="230124"/>
                </a:moveTo>
                <a:lnTo>
                  <a:pt x="132588" y="230124"/>
                </a:lnTo>
                <a:lnTo>
                  <a:pt x="126492" y="224028"/>
                </a:lnTo>
                <a:lnTo>
                  <a:pt x="13716" y="224028"/>
                </a:lnTo>
                <a:lnTo>
                  <a:pt x="13716" y="216408"/>
                </a:lnTo>
                <a:lnTo>
                  <a:pt x="137160" y="216408"/>
                </a:lnTo>
                <a:lnTo>
                  <a:pt x="140208" y="220980"/>
                </a:lnTo>
                <a:lnTo>
                  <a:pt x="140208" y="230124"/>
                </a:lnTo>
                <a:close/>
              </a:path>
              <a:path w="228600" h="299084">
                <a:moveTo>
                  <a:pt x="188976" y="292608"/>
                </a:moveTo>
                <a:lnTo>
                  <a:pt x="188976" y="220980"/>
                </a:lnTo>
                <a:lnTo>
                  <a:pt x="192024" y="216408"/>
                </a:lnTo>
                <a:lnTo>
                  <a:pt x="214884" y="216408"/>
                </a:lnTo>
                <a:lnTo>
                  <a:pt x="214884" y="224028"/>
                </a:lnTo>
                <a:lnTo>
                  <a:pt x="202692" y="224028"/>
                </a:lnTo>
                <a:lnTo>
                  <a:pt x="195072" y="230124"/>
                </a:lnTo>
                <a:lnTo>
                  <a:pt x="202692" y="230124"/>
                </a:lnTo>
                <a:lnTo>
                  <a:pt x="202692" y="284988"/>
                </a:lnTo>
                <a:lnTo>
                  <a:pt x="195072" y="284988"/>
                </a:lnTo>
                <a:lnTo>
                  <a:pt x="188976" y="292608"/>
                </a:lnTo>
                <a:close/>
              </a:path>
              <a:path w="228600" h="299084">
                <a:moveTo>
                  <a:pt x="225552" y="230124"/>
                </a:moveTo>
                <a:lnTo>
                  <a:pt x="202692" y="230124"/>
                </a:lnTo>
                <a:lnTo>
                  <a:pt x="202692" y="224028"/>
                </a:lnTo>
                <a:lnTo>
                  <a:pt x="214884" y="224028"/>
                </a:lnTo>
                <a:lnTo>
                  <a:pt x="222504" y="216408"/>
                </a:lnTo>
                <a:lnTo>
                  <a:pt x="228600" y="216408"/>
                </a:lnTo>
                <a:lnTo>
                  <a:pt x="228600" y="227076"/>
                </a:lnTo>
                <a:lnTo>
                  <a:pt x="225552" y="230124"/>
                </a:lnTo>
                <a:close/>
              </a:path>
              <a:path w="228600" h="299084">
                <a:moveTo>
                  <a:pt x="199644" y="298704"/>
                </a:moveTo>
                <a:lnTo>
                  <a:pt x="129540" y="298704"/>
                </a:lnTo>
                <a:lnTo>
                  <a:pt x="126492" y="295656"/>
                </a:lnTo>
                <a:lnTo>
                  <a:pt x="126492" y="224028"/>
                </a:lnTo>
                <a:lnTo>
                  <a:pt x="132588" y="230124"/>
                </a:lnTo>
                <a:lnTo>
                  <a:pt x="140208" y="230124"/>
                </a:lnTo>
                <a:lnTo>
                  <a:pt x="140208" y="284988"/>
                </a:lnTo>
                <a:lnTo>
                  <a:pt x="132588" y="284988"/>
                </a:lnTo>
                <a:lnTo>
                  <a:pt x="140208" y="292608"/>
                </a:lnTo>
                <a:lnTo>
                  <a:pt x="202692" y="292608"/>
                </a:lnTo>
                <a:lnTo>
                  <a:pt x="202692" y="295656"/>
                </a:lnTo>
                <a:lnTo>
                  <a:pt x="199644" y="298704"/>
                </a:lnTo>
                <a:close/>
              </a:path>
              <a:path w="228600" h="299084">
                <a:moveTo>
                  <a:pt x="202692" y="230124"/>
                </a:moveTo>
                <a:lnTo>
                  <a:pt x="195072" y="230124"/>
                </a:lnTo>
                <a:lnTo>
                  <a:pt x="202692" y="224028"/>
                </a:lnTo>
                <a:lnTo>
                  <a:pt x="202692" y="230124"/>
                </a:lnTo>
                <a:close/>
              </a:path>
              <a:path w="228600" h="299084">
                <a:moveTo>
                  <a:pt x="140208" y="292608"/>
                </a:moveTo>
                <a:lnTo>
                  <a:pt x="132588" y="284988"/>
                </a:lnTo>
                <a:lnTo>
                  <a:pt x="140208" y="284988"/>
                </a:lnTo>
                <a:lnTo>
                  <a:pt x="140208" y="292608"/>
                </a:lnTo>
                <a:close/>
              </a:path>
              <a:path w="228600" h="299084">
                <a:moveTo>
                  <a:pt x="188976" y="292608"/>
                </a:moveTo>
                <a:lnTo>
                  <a:pt x="140208" y="292608"/>
                </a:lnTo>
                <a:lnTo>
                  <a:pt x="140208" y="284988"/>
                </a:lnTo>
                <a:lnTo>
                  <a:pt x="188976" y="284988"/>
                </a:lnTo>
                <a:lnTo>
                  <a:pt x="188976" y="292608"/>
                </a:lnTo>
                <a:close/>
              </a:path>
              <a:path w="228600" h="299084">
                <a:moveTo>
                  <a:pt x="202692" y="292608"/>
                </a:moveTo>
                <a:lnTo>
                  <a:pt x="188976" y="292608"/>
                </a:lnTo>
                <a:lnTo>
                  <a:pt x="195072" y="284988"/>
                </a:lnTo>
                <a:lnTo>
                  <a:pt x="202692" y="284988"/>
                </a:lnTo>
                <a:lnTo>
                  <a:pt x="202692" y="292608"/>
                </a:lnTo>
                <a:close/>
              </a:path>
            </a:pathLst>
          </a:custGeom>
          <a:solidFill>
            <a:srgbClr val="384F5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343144" y="1473708"/>
            <a:ext cx="143256" cy="7162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644896" y="1306068"/>
            <a:ext cx="3066288" cy="39166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308592" y="1967006"/>
            <a:ext cx="7903845" cy="4414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6385" marR="137795" indent="-273685">
              <a:lnSpc>
                <a:spcPct val="100000"/>
              </a:lnSpc>
              <a:spcBef>
                <a:spcPts val="100"/>
              </a:spcBef>
              <a:buClr>
                <a:srgbClr val="ACC1C8"/>
              </a:buClr>
              <a:buChar char="•"/>
              <a:tabLst>
                <a:tab pos="286385" algn="l"/>
                <a:tab pos="287020" algn="l"/>
                <a:tab pos="5907405" algn="l"/>
                <a:tab pos="6477000" algn="l"/>
              </a:tabLst>
            </a:pPr>
            <a:r>
              <a:rPr sz="2400" spc="-130" dirty="0">
                <a:solidFill>
                  <a:srgbClr val="DFE6CF"/>
                </a:solidFill>
                <a:latin typeface="Times New Roman"/>
                <a:cs typeface="Times New Roman"/>
              </a:rPr>
              <a:t>NewYork  </a:t>
            </a:r>
            <a:r>
              <a:rPr sz="2400" spc="-75" dirty="0">
                <a:solidFill>
                  <a:srgbClr val="DFE6CF"/>
                </a:solidFill>
                <a:latin typeface="Times New Roman"/>
                <a:cs typeface="Times New Roman"/>
              </a:rPr>
              <a:t>city </a:t>
            </a:r>
            <a:r>
              <a:rPr sz="2400" spc="25" dirty="0">
                <a:solidFill>
                  <a:srgbClr val="DFE6CF"/>
                </a:solidFill>
                <a:latin typeface="Times New Roman"/>
                <a:cs typeface="Times New Roman"/>
              </a:rPr>
              <a:t>geographical</a:t>
            </a:r>
            <a:r>
              <a:rPr sz="2400" spc="-35" dirty="0">
                <a:solidFill>
                  <a:srgbClr val="DFE6CF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DFE6CF"/>
                </a:solidFill>
                <a:latin typeface="Times New Roman"/>
                <a:cs typeface="Times New Roman"/>
              </a:rPr>
              <a:t>coordinates</a:t>
            </a:r>
            <a:r>
              <a:rPr sz="2400" spc="100" dirty="0">
                <a:solidFill>
                  <a:srgbClr val="DFE6CF"/>
                </a:solidFill>
                <a:latin typeface="Times New Roman"/>
                <a:cs typeface="Times New Roman"/>
              </a:rPr>
              <a:t> </a:t>
            </a:r>
            <a:r>
              <a:rPr sz="2400" spc="145" dirty="0">
                <a:solidFill>
                  <a:srgbClr val="DFE6CF"/>
                </a:solidFill>
                <a:latin typeface="Times New Roman"/>
                <a:cs typeface="Times New Roman"/>
              </a:rPr>
              <a:t>data	</a:t>
            </a:r>
            <a:r>
              <a:rPr sz="2400" spc="-10" dirty="0">
                <a:solidFill>
                  <a:srgbClr val="DFE6CF"/>
                </a:solidFill>
                <a:latin typeface="Times New Roman"/>
                <a:cs typeface="Times New Roman"/>
              </a:rPr>
              <a:t>has	</a:t>
            </a:r>
            <a:r>
              <a:rPr sz="2400" spc="135" dirty="0">
                <a:solidFill>
                  <a:srgbClr val="DFE6CF"/>
                </a:solidFill>
                <a:latin typeface="Times New Roman"/>
                <a:cs typeface="Times New Roman"/>
              </a:rPr>
              <a:t>be</a:t>
            </a:r>
            <a:r>
              <a:rPr sz="2400" spc="-5" dirty="0">
                <a:solidFill>
                  <a:srgbClr val="DFE6CF"/>
                </a:solidFill>
                <a:latin typeface="Times New Roman"/>
                <a:cs typeface="Times New Roman"/>
              </a:rPr>
              <a:t> </a:t>
            </a:r>
            <a:r>
              <a:rPr sz="2400" spc="-45" dirty="0">
                <a:solidFill>
                  <a:srgbClr val="DFE6CF"/>
                </a:solidFill>
                <a:latin typeface="Times New Roman"/>
                <a:cs typeface="Times New Roman"/>
              </a:rPr>
              <a:t>utilized  </a:t>
            </a:r>
            <a:r>
              <a:rPr sz="2400" spc="55" dirty="0">
                <a:solidFill>
                  <a:srgbClr val="DFE6CF"/>
                </a:solidFill>
                <a:latin typeface="Times New Roman"/>
                <a:cs typeface="Times New Roman"/>
              </a:rPr>
              <a:t>as </a:t>
            </a:r>
            <a:r>
              <a:rPr sz="2400" spc="-70" dirty="0">
                <a:solidFill>
                  <a:srgbClr val="DFE6CF"/>
                </a:solidFill>
                <a:latin typeface="Times New Roman"/>
                <a:cs typeface="Times New Roman"/>
              </a:rPr>
              <a:t>input </a:t>
            </a:r>
            <a:r>
              <a:rPr sz="2400" spc="-15" dirty="0">
                <a:solidFill>
                  <a:srgbClr val="DFE6CF"/>
                </a:solidFill>
                <a:latin typeface="Times New Roman"/>
                <a:cs typeface="Times New Roman"/>
              </a:rPr>
              <a:t>for </a:t>
            </a:r>
            <a:r>
              <a:rPr sz="2400" spc="-5" dirty="0">
                <a:solidFill>
                  <a:srgbClr val="DFE6CF"/>
                </a:solidFill>
                <a:latin typeface="Times New Roman"/>
                <a:cs typeface="Times New Roman"/>
              </a:rPr>
              <a:t>the </a:t>
            </a:r>
            <a:r>
              <a:rPr sz="2400" spc="-25" dirty="0">
                <a:solidFill>
                  <a:srgbClr val="DFE6CF"/>
                </a:solidFill>
                <a:latin typeface="Times New Roman"/>
                <a:cs typeface="Times New Roman"/>
              </a:rPr>
              <a:t>Foursquare </a:t>
            </a:r>
            <a:r>
              <a:rPr sz="2400" spc="-195" dirty="0">
                <a:solidFill>
                  <a:srgbClr val="DFE6CF"/>
                </a:solidFill>
                <a:latin typeface="Times New Roman"/>
                <a:cs typeface="Times New Roman"/>
              </a:rPr>
              <a:t>API, </a:t>
            </a:r>
            <a:r>
              <a:rPr sz="2400" spc="15" dirty="0">
                <a:solidFill>
                  <a:srgbClr val="DFE6CF"/>
                </a:solidFill>
                <a:latin typeface="Times New Roman"/>
                <a:cs typeface="Times New Roman"/>
              </a:rPr>
              <a:t>that </a:t>
            </a:r>
            <a:r>
              <a:rPr sz="2400" spc="-10" dirty="0">
                <a:solidFill>
                  <a:srgbClr val="DFE6CF"/>
                </a:solidFill>
                <a:latin typeface="Times New Roman"/>
                <a:cs typeface="Times New Roman"/>
              </a:rPr>
              <a:t>has </a:t>
            </a:r>
            <a:r>
              <a:rPr sz="2400" spc="55" dirty="0">
                <a:solidFill>
                  <a:srgbClr val="DFE6CF"/>
                </a:solidFill>
                <a:latin typeface="Times New Roman"/>
                <a:cs typeface="Times New Roman"/>
              </a:rPr>
              <a:t>been </a:t>
            </a:r>
            <a:r>
              <a:rPr sz="2400" spc="50" dirty="0">
                <a:solidFill>
                  <a:srgbClr val="DFE6CF"/>
                </a:solidFill>
                <a:latin typeface="Times New Roman"/>
                <a:cs typeface="Times New Roman"/>
              </a:rPr>
              <a:t>leveraged </a:t>
            </a:r>
            <a:r>
              <a:rPr sz="2400" spc="-10" dirty="0">
                <a:solidFill>
                  <a:srgbClr val="DFE6CF"/>
                </a:solidFill>
                <a:latin typeface="Times New Roman"/>
                <a:cs typeface="Times New Roman"/>
              </a:rPr>
              <a:t>to  </a:t>
            </a:r>
            <a:r>
              <a:rPr sz="2400" spc="-75" dirty="0">
                <a:solidFill>
                  <a:srgbClr val="DFE6CF"/>
                </a:solidFill>
                <a:latin typeface="Times New Roman"/>
                <a:cs typeface="Times New Roman"/>
              </a:rPr>
              <a:t>provision </a:t>
            </a:r>
            <a:r>
              <a:rPr sz="2400" spc="-65" dirty="0">
                <a:solidFill>
                  <a:srgbClr val="DFE6CF"/>
                </a:solidFill>
                <a:latin typeface="Times New Roman"/>
                <a:cs typeface="Times New Roman"/>
              </a:rPr>
              <a:t>venues </a:t>
            </a:r>
            <a:r>
              <a:rPr sz="2400" spc="-55" dirty="0">
                <a:solidFill>
                  <a:srgbClr val="DFE6CF"/>
                </a:solidFill>
                <a:latin typeface="Times New Roman"/>
                <a:cs typeface="Times New Roman"/>
              </a:rPr>
              <a:t>information </a:t>
            </a:r>
            <a:r>
              <a:rPr sz="2400" spc="-20" dirty="0">
                <a:solidFill>
                  <a:srgbClr val="DFE6CF"/>
                </a:solidFill>
                <a:latin typeface="Times New Roman"/>
                <a:cs typeface="Times New Roman"/>
              </a:rPr>
              <a:t>for </a:t>
            </a:r>
            <a:r>
              <a:rPr sz="2400" spc="50" dirty="0">
                <a:solidFill>
                  <a:srgbClr val="DFE6CF"/>
                </a:solidFill>
                <a:latin typeface="Times New Roman"/>
                <a:cs typeface="Times New Roman"/>
              </a:rPr>
              <a:t>each</a:t>
            </a:r>
            <a:r>
              <a:rPr sz="2400" spc="495" dirty="0">
                <a:solidFill>
                  <a:srgbClr val="DFE6CF"/>
                </a:solidFill>
                <a:latin typeface="Times New Roman"/>
                <a:cs typeface="Times New Roman"/>
              </a:rPr>
              <a:t> </a:t>
            </a:r>
            <a:r>
              <a:rPr sz="2400" spc="-15" dirty="0">
                <a:solidFill>
                  <a:srgbClr val="DFE6CF"/>
                </a:solidFill>
                <a:latin typeface="Times New Roman"/>
                <a:cs typeface="Times New Roman"/>
              </a:rPr>
              <a:t>neighborhood.</a:t>
            </a:r>
            <a:endParaRPr sz="2400">
              <a:latin typeface="Times New Roman"/>
              <a:cs typeface="Times New Roman"/>
            </a:endParaRPr>
          </a:p>
          <a:p>
            <a:pPr marL="286385" marR="5080" indent="-273685">
              <a:lnSpc>
                <a:spcPct val="100000"/>
              </a:lnSpc>
              <a:spcBef>
                <a:spcPts val="575"/>
              </a:spcBef>
              <a:buClr>
                <a:srgbClr val="ACC1C8"/>
              </a:buClr>
              <a:buChar char="•"/>
              <a:tabLst>
                <a:tab pos="286385" algn="l"/>
                <a:tab pos="287020" algn="l"/>
              </a:tabLst>
            </a:pPr>
            <a:r>
              <a:rPr sz="2400" spc="35" dirty="0">
                <a:solidFill>
                  <a:srgbClr val="DFE6CF"/>
                </a:solidFill>
                <a:latin typeface="Times New Roman"/>
                <a:cs typeface="Times New Roman"/>
              </a:rPr>
              <a:t>We </a:t>
            </a:r>
            <a:r>
              <a:rPr sz="2400" spc="-10" dirty="0">
                <a:solidFill>
                  <a:srgbClr val="DFE6CF"/>
                </a:solidFill>
                <a:latin typeface="Times New Roman"/>
                <a:cs typeface="Times New Roman"/>
              </a:rPr>
              <a:t>used </a:t>
            </a:r>
            <a:r>
              <a:rPr sz="2400" spc="-5" dirty="0">
                <a:solidFill>
                  <a:srgbClr val="DFE6CF"/>
                </a:solidFill>
                <a:latin typeface="Times New Roman"/>
                <a:cs typeface="Times New Roman"/>
              </a:rPr>
              <a:t>the </a:t>
            </a:r>
            <a:r>
              <a:rPr sz="2400" spc="-25" dirty="0">
                <a:solidFill>
                  <a:srgbClr val="DFE6CF"/>
                </a:solidFill>
                <a:latin typeface="Times New Roman"/>
                <a:cs typeface="Times New Roman"/>
              </a:rPr>
              <a:t>Foursquare </a:t>
            </a:r>
            <a:r>
              <a:rPr sz="2400" spc="-235" dirty="0">
                <a:solidFill>
                  <a:srgbClr val="DFE6CF"/>
                </a:solidFill>
                <a:latin typeface="Times New Roman"/>
                <a:cs typeface="Times New Roman"/>
              </a:rPr>
              <a:t>API </a:t>
            </a:r>
            <a:r>
              <a:rPr sz="2400" spc="150" dirty="0">
                <a:solidFill>
                  <a:srgbClr val="DFE6CF"/>
                </a:solidFill>
                <a:latin typeface="Times New Roman"/>
                <a:cs typeface="Times New Roman"/>
              </a:rPr>
              <a:t>data </a:t>
            </a:r>
            <a:r>
              <a:rPr sz="2400" spc="-10" dirty="0">
                <a:solidFill>
                  <a:srgbClr val="DFE6CF"/>
                </a:solidFill>
                <a:latin typeface="Times New Roman"/>
                <a:cs typeface="Times New Roman"/>
              </a:rPr>
              <a:t>to </a:t>
            </a:r>
            <a:r>
              <a:rPr sz="2400" spc="25" dirty="0">
                <a:solidFill>
                  <a:srgbClr val="DFE6CF"/>
                </a:solidFill>
                <a:latin typeface="Times New Roman"/>
                <a:cs typeface="Times New Roman"/>
              </a:rPr>
              <a:t>explore </a:t>
            </a:r>
            <a:r>
              <a:rPr sz="2400" spc="-20" dirty="0">
                <a:solidFill>
                  <a:srgbClr val="DFE6CF"/>
                </a:solidFill>
                <a:latin typeface="Times New Roman"/>
                <a:cs typeface="Times New Roman"/>
              </a:rPr>
              <a:t>neighborhoods </a:t>
            </a:r>
            <a:r>
              <a:rPr sz="2400" spc="-150" dirty="0">
                <a:solidFill>
                  <a:srgbClr val="DFE6CF"/>
                </a:solidFill>
                <a:latin typeface="Times New Roman"/>
                <a:cs typeface="Times New Roman"/>
              </a:rPr>
              <a:t>in  </a:t>
            </a:r>
            <a:r>
              <a:rPr sz="2400" spc="-60" dirty="0">
                <a:solidFill>
                  <a:srgbClr val="DFE6CF"/>
                </a:solidFill>
                <a:latin typeface="Times New Roman"/>
                <a:cs typeface="Times New Roman"/>
              </a:rPr>
              <a:t>New </a:t>
            </a:r>
            <a:r>
              <a:rPr sz="2400" spc="-175" dirty="0">
                <a:solidFill>
                  <a:srgbClr val="DFE6CF"/>
                </a:solidFill>
                <a:latin typeface="Times New Roman"/>
                <a:cs typeface="Times New Roman"/>
              </a:rPr>
              <a:t>York</a:t>
            </a:r>
            <a:r>
              <a:rPr sz="2400" spc="165" dirty="0">
                <a:solidFill>
                  <a:srgbClr val="DFE6CF"/>
                </a:solidFill>
                <a:latin typeface="Times New Roman"/>
                <a:cs typeface="Times New Roman"/>
              </a:rPr>
              <a:t> </a:t>
            </a:r>
            <a:r>
              <a:rPr sz="2400" spc="-105" dirty="0">
                <a:solidFill>
                  <a:srgbClr val="DFE6CF"/>
                </a:solidFill>
                <a:latin typeface="Times New Roman"/>
                <a:cs typeface="Times New Roman"/>
              </a:rPr>
              <a:t>City.</a:t>
            </a:r>
            <a:endParaRPr sz="2400">
              <a:latin typeface="Times New Roman"/>
              <a:cs typeface="Times New Roman"/>
            </a:endParaRPr>
          </a:p>
          <a:p>
            <a:pPr marL="286385" marR="396875" indent="-273685">
              <a:lnSpc>
                <a:spcPct val="100000"/>
              </a:lnSpc>
              <a:spcBef>
                <a:spcPts val="575"/>
              </a:spcBef>
              <a:buClr>
                <a:srgbClr val="ACC1C8"/>
              </a:buClr>
              <a:buChar char="•"/>
              <a:tabLst>
                <a:tab pos="286385" algn="l"/>
                <a:tab pos="287020" algn="l"/>
              </a:tabLst>
            </a:pPr>
            <a:r>
              <a:rPr sz="2400" spc="-120" dirty="0">
                <a:solidFill>
                  <a:srgbClr val="DFE6CF"/>
                </a:solidFill>
                <a:latin typeface="Times New Roman"/>
                <a:cs typeface="Times New Roman"/>
              </a:rPr>
              <a:t>Using </a:t>
            </a:r>
            <a:r>
              <a:rPr sz="2400" spc="-15" dirty="0">
                <a:solidFill>
                  <a:srgbClr val="DFE6CF"/>
                </a:solidFill>
                <a:latin typeface="Times New Roman"/>
                <a:cs typeface="Times New Roman"/>
              </a:rPr>
              <a:t>the </a:t>
            </a:r>
            <a:r>
              <a:rPr sz="2400" spc="25" dirty="0">
                <a:solidFill>
                  <a:srgbClr val="DFE6CF"/>
                </a:solidFill>
                <a:latin typeface="Times New Roman"/>
                <a:cs typeface="Times New Roman"/>
              </a:rPr>
              <a:t>geographical </a:t>
            </a:r>
            <a:r>
              <a:rPr sz="2400" spc="-10" dirty="0">
                <a:solidFill>
                  <a:srgbClr val="DFE6CF"/>
                </a:solidFill>
                <a:latin typeface="Times New Roman"/>
                <a:cs typeface="Times New Roman"/>
              </a:rPr>
              <a:t>coordinates </a:t>
            </a:r>
            <a:r>
              <a:rPr sz="2400" dirty="0">
                <a:solidFill>
                  <a:srgbClr val="DFE6CF"/>
                </a:solidFill>
                <a:latin typeface="Times New Roman"/>
                <a:cs typeface="Times New Roman"/>
              </a:rPr>
              <a:t>of </a:t>
            </a:r>
            <a:r>
              <a:rPr sz="2400" spc="40" dirty="0">
                <a:solidFill>
                  <a:srgbClr val="DFE6CF"/>
                </a:solidFill>
                <a:latin typeface="Times New Roman"/>
                <a:cs typeface="Times New Roman"/>
              </a:rPr>
              <a:t>each </a:t>
            </a:r>
            <a:r>
              <a:rPr sz="2400" spc="-20" dirty="0">
                <a:solidFill>
                  <a:srgbClr val="DFE6CF"/>
                </a:solidFill>
                <a:latin typeface="Times New Roman"/>
                <a:cs typeface="Times New Roman"/>
              </a:rPr>
              <a:t>neighbourhood  </a:t>
            </a:r>
            <a:r>
              <a:rPr sz="2400" dirty="0">
                <a:solidFill>
                  <a:srgbClr val="DFE6CF"/>
                </a:solidFill>
                <a:latin typeface="Times New Roman"/>
                <a:cs typeface="Times New Roman"/>
              </a:rPr>
              <a:t>foursquare </a:t>
            </a:r>
            <a:r>
              <a:rPr sz="2400" spc="-229" dirty="0">
                <a:solidFill>
                  <a:srgbClr val="DFE6CF"/>
                </a:solidFill>
                <a:latin typeface="Times New Roman"/>
                <a:cs typeface="Times New Roman"/>
              </a:rPr>
              <a:t>API </a:t>
            </a:r>
            <a:r>
              <a:rPr sz="2400" spc="-65" dirty="0">
                <a:solidFill>
                  <a:srgbClr val="DFE6CF"/>
                </a:solidFill>
                <a:latin typeface="Times New Roman"/>
                <a:cs typeface="Times New Roman"/>
              </a:rPr>
              <a:t>calls </a:t>
            </a:r>
            <a:r>
              <a:rPr sz="2400" spc="130" dirty="0">
                <a:solidFill>
                  <a:srgbClr val="DFE6CF"/>
                </a:solidFill>
                <a:latin typeface="Times New Roman"/>
                <a:cs typeface="Times New Roman"/>
              </a:rPr>
              <a:t>are </a:t>
            </a:r>
            <a:r>
              <a:rPr sz="2400" spc="60" dirty="0">
                <a:solidFill>
                  <a:srgbClr val="DFE6CF"/>
                </a:solidFill>
                <a:latin typeface="Times New Roman"/>
                <a:cs typeface="Times New Roman"/>
              </a:rPr>
              <a:t>made </a:t>
            </a:r>
            <a:r>
              <a:rPr sz="2400" spc="-10" dirty="0">
                <a:solidFill>
                  <a:srgbClr val="DFE6CF"/>
                </a:solidFill>
                <a:latin typeface="Times New Roman"/>
                <a:cs typeface="Times New Roman"/>
              </a:rPr>
              <a:t>to </a:t>
            </a:r>
            <a:r>
              <a:rPr sz="2400" spc="60" dirty="0">
                <a:solidFill>
                  <a:srgbClr val="DFE6CF"/>
                </a:solidFill>
                <a:latin typeface="Times New Roman"/>
                <a:cs typeface="Times New Roman"/>
              </a:rPr>
              <a:t>get </a:t>
            </a:r>
            <a:r>
              <a:rPr sz="2400" spc="30" dirty="0">
                <a:solidFill>
                  <a:srgbClr val="DFE6CF"/>
                </a:solidFill>
                <a:latin typeface="Times New Roman"/>
                <a:cs typeface="Times New Roman"/>
              </a:rPr>
              <a:t>top </a:t>
            </a:r>
            <a:r>
              <a:rPr sz="2400" spc="125" dirty="0">
                <a:solidFill>
                  <a:srgbClr val="DFE6CF"/>
                </a:solidFill>
                <a:latin typeface="Times New Roman"/>
                <a:cs typeface="Times New Roman"/>
              </a:rPr>
              <a:t>200 </a:t>
            </a:r>
            <a:r>
              <a:rPr sz="2400" spc="-65" dirty="0">
                <a:solidFill>
                  <a:srgbClr val="DFE6CF"/>
                </a:solidFill>
                <a:latin typeface="Times New Roman"/>
                <a:cs typeface="Times New Roman"/>
              </a:rPr>
              <a:t>venues </a:t>
            </a:r>
            <a:r>
              <a:rPr sz="2400" spc="-150" dirty="0">
                <a:solidFill>
                  <a:srgbClr val="DFE6CF"/>
                </a:solidFill>
                <a:latin typeface="Times New Roman"/>
                <a:cs typeface="Times New Roman"/>
              </a:rPr>
              <a:t>in </a:t>
            </a:r>
            <a:r>
              <a:rPr sz="2400" spc="254" dirty="0">
                <a:solidFill>
                  <a:srgbClr val="DFE6CF"/>
                </a:solidFill>
                <a:latin typeface="Times New Roman"/>
                <a:cs typeface="Times New Roman"/>
              </a:rPr>
              <a:t>a  </a:t>
            </a:r>
            <a:r>
              <a:rPr sz="2400" spc="-15" dirty="0">
                <a:solidFill>
                  <a:srgbClr val="DFE6CF"/>
                </a:solidFill>
                <a:latin typeface="Times New Roman"/>
                <a:cs typeface="Times New Roman"/>
              </a:rPr>
              <a:t>radius </a:t>
            </a:r>
            <a:r>
              <a:rPr sz="2400" dirty="0">
                <a:solidFill>
                  <a:srgbClr val="DFE6CF"/>
                </a:solidFill>
                <a:latin typeface="Times New Roman"/>
                <a:cs typeface="Times New Roman"/>
              </a:rPr>
              <a:t>of </a:t>
            </a:r>
            <a:r>
              <a:rPr sz="2400" spc="114" dirty="0">
                <a:solidFill>
                  <a:srgbClr val="DFE6CF"/>
                </a:solidFill>
                <a:latin typeface="Times New Roman"/>
                <a:cs typeface="Times New Roman"/>
              </a:rPr>
              <a:t>1000</a:t>
            </a:r>
            <a:r>
              <a:rPr sz="2400" spc="270" dirty="0">
                <a:solidFill>
                  <a:srgbClr val="DFE6CF"/>
                </a:solidFill>
                <a:latin typeface="Times New Roman"/>
                <a:cs typeface="Times New Roman"/>
              </a:rPr>
              <a:t> </a:t>
            </a:r>
            <a:r>
              <a:rPr sz="2400" spc="-30" dirty="0">
                <a:solidFill>
                  <a:srgbClr val="DFE6CF"/>
                </a:solidFill>
                <a:latin typeface="Times New Roman"/>
                <a:cs typeface="Times New Roman"/>
              </a:rPr>
              <a:t>meters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3500">
              <a:latin typeface="Times New Roman"/>
              <a:cs typeface="Times New Roman"/>
            </a:endParaRPr>
          </a:p>
          <a:p>
            <a:pPr marL="265430">
              <a:lnSpc>
                <a:spcPct val="100000"/>
              </a:lnSpc>
            </a:pPr>
            <a:r>
              <a:rPr sz="2400" spc="-365" dirty="0">
                <a:solidFill>
                  <a:srgbClr val="DFE6CF"/>
                </a:solidFill>
                <a:latin typeface="Times New Roman"/>
                <a:cs typeface="Times New Roman"/>
              </a:rPr>
              <a:t>PART </a:t>
            </a:r>
            <a:r>
              <a:rPr sz="2400" dirty="0">
                <a:solidFill>
                  <a:srgbClr val="DFE6CF"/>
                </a:solidFill>
                <a:latin typeface="Times New Roman"/>
                <a:cs typeface="Times New Roman"/>
              </a:rPr>
              <a:t>– </a:t>
            </a:r>
            <a:r>
              <a:rPr sz="2400" spc="120" dirty="0">
                <a:solidFill>
                  <a:srgbClr val="DFE6CF"/>
                </a:solidFill>
                <a:latin typeface="Times New Roman"/>
                <a:cs typeface="Times New Roman"/>
              </a:rPr>
              <a:t>1 </a:t>
            </a:r>
            <a:r>
              <a:rPr sz="2400" spc="-110" dirty="0">
                <a:solidFill>
                  <a:srgbClr val="DFE6CF"/>
                </a:solidFill>
                <a:latin typeface="Times New Roman"/>
                <a:cs typeface="Times New Roman"/>
              </a:rPr>
              <a:t>Brooklyn </a:t>
            </a:r>
            <a:r>
              <a:rPr sz="2400" spc="80" dirty="0">
                <a:solidFill>
                  <a:srgbClr val="DFE6CF"/>
                </a:solidFill>
                <a:latin typeface="Times New Roman"/>
                <a:cs typeface="Times New Roman"/>
              </a:rPr>
              <a:t>and</a:t>
            </a:r>
            <a:r>
              <a:rPr sz="2400" spc="145" dirty="0">
                <a:solidFill>
                  <a:srgbClr val="DFE6C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DFE6CF"/>
                </a:solidFill>
                <a:latin typeface="Times New Roman"/>
                <a:cs typeface="Times New Roman"/>
              </a:rPr>
              <a:t>Manhattan</a:t>
            </a:r>
            <a:endParaRPr sz="2400">
              <a:latin typeface="Times New Roman"/>
              <a:cs typeface="Times New Roman"/>
            </a:endParaRPr>
          </a:p>
          <a:p>
            <a:pPr marL="265430">
              <a:lnSpc>
                <a:spcPct val="100000"/>
              </a:lnSpc>
              <a:spcBef>
                <a:spcPts val="580"/>
              </a:spcBef>
            </a:pPr>
            <a:r>
              <a:rPr sz="2400" spc="-365" dirty="0">
                <a:solidFill>
                  <a:srgbClr val="DFE6CF"/>
                </a:solidFill>
                <a:latin typeface="Times New Roman"/>
                <a:cs typeface="Times New Roman"/>
              </a:rPr>
              <a:t>PART </a:t>
            </a:r>
            <a:r>
              <a:rPr sz="2400" dirty="0">
                <a:solidFill>
                  <a:srgbClr val="DFE6CF"/>
                </a:solidFill>
                <a:latin typeface="Times New Roman"/>
                <a:cs typeface="Times New Roman"/>
              </a:rPr>
              <a:t>– </a:t>
            </a:r>
            <a:r>
              <a:rPr sz="2400" spc="120" dirty="0">
                <a:solidFill>
                  <a:srgbClr val="DFE6CF"/>
                </a:solidFill>
                <a:latin typeface="Times New Roman"/>
                <a:cs typeface="Times New Roman"/>
              </a:rPr>
              <a:t>2 </a:t>
            </a:r>
            <a:r>
              <a:rPr sz="2400" spc="-114" dirty="0">
                <a:solidFill>
                  <a:srgbClr val="DFE6CF"/>
                </a:solidFill>
                <a:latin typeface="Times New Roman"/>
                <a:cs typeface="Times New Roman"/>
              </a:rPr>
              <a:t>Bronx, </a:t>
            </a:r>
            <a:r>
              <a:rPr sz="2400" spc="-15" dirty="0">
                <a:solidFill>
                  <a:srgbClr val="DFE6CF"/>
                </a:solidFill>
                <a:latin typeface="Times New Roman"/>
                <a:cs typeface="Times New Roman"/>
              </a:rPr>
              <a:t>Queens </a:t>
            </a:r>
            <a:r>
              <a:rPr sz="2400" spc="75" dirty="0">
                <a:solidFill>
                  <a:srgbClr val="DFE6CF"/>
                </a:solidFill>
                <a:latin typeface="Times New Roman"/>
                <a:cs typeface="Times New Roman"/>
              </a:rPr>
              <a:t>and </a:t>
            </a:r>
            <a:r>
              <a:rPr sz="2400" spc="10" dirty="0">
                <a:solidFill>
                  <a:srgbClr val="DFE6CF"/>
                </a:solidFill>
                <a:latin typeface="Times New Roman"/>
                <a:cs typeface="Times New Roman"/>
              </a:rPr>
              <a:t>Staten</a:t>
            </a:r>
            <a:r>
              <a:rPr sz="2400" spc="-220" dirty="0">
                <a:solidFill>
                  <a:srgbClr val="DFE6CF"/>
                </a:solidFill>
                <a:latin typeface="Times New Roman"/>
                <a:cs typeface="Times New Roman"/>
              </a:rPr>
              <a:t> </a:t>
            </a:r>
            <a:r>
              <a:rPr sz="2400" spc="-55" dirty="0">
                <a:solidFill>
                  <a:srgbClr val="DFE6CF"/>
                </a:solidFill>
                <a:latin typeface="Times New Roman"/>
                <a:cs typeface="Times New Roman"/>
              </a:rPr>
              <a:t>Island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2875" y="478536"/>
            <a:ext cx="8890000" cy="6604000"/>
          </a:xfrm>
          <a:custGeom>
            <a:avLst/>
            <a:gdLst/>
            <a:ahLst/>
            <a:cxnLst/>
            <a:rect l="l" t="t" r="r" b="b"/>
            <a:pathLst>
              <a:path w="8890000" h="6604000">
                <a:moveTo>
                  <a:pt x="8884920" y="6603492"/>
                </a:moveTo>
                <a:lnTo>
                  <a:pt x="4572" y="6603492"/>
                </a:lnTo>
                <a:lnTo>
                  <a:pt x="0" y="6598920"/>
                </a:lnTo>
                <a:lnTo>
                  <a:pt x="0" y="4572"/>
                </a:lnTo>
                <a:lnTo>
                  <a:pt x="4572" y="0"/>
                </a:lnTo>
                <a:lnTo>
                  <a:pt x="8884920" y="0"/>
                </a:lnTo>
                <a:lnTo>
                  <a:pt x="8889492" y="4572"/>
                </a:lnTo>
                <a:lnTo>
                  <a:pt x="8889492" y="9144"/>
                </a:lnTo>
                <a:lnTo>
                  <a:pt x="19812" y="9144"/>
                </a:lnTo>
                <a:lnTo>
                  <a:pt x="9144" y="19812"/>
                </a:lnTo>
                <a:lnTo>
                  <a:pt x="19812" y="19812"/>
                </a:lnTo>
                <a:lnTo>
                  <a:pt x="19812" y="6583680"/>
                </a:lnTo>
                <a:lnTo>
                  <a:pt x="9144" y="6583680"/>
                </a:lnTo>
                <a:lnTo>
                  <a:pt x="19812" y="6592824"/>
                </a:lnTo>
                <a:lnTo>
                  <a:pt x="8889492" y="6592824"/>
                </a:lnTo>
                <a:lnTo>
                  <a:pt x="8889492" y="6598920"/>
                </a:lnTo>
                <a:lnTo>
                  <a:pt x="8884920" y="6603492"/>
                </a:lnTo>
                <a:close/>
              </a:path>
              <a:path w="8890000" h="6604000">
                <a:moveTo>
                  <a:pt x="19812" y="19812"/>
                </a:moveTo>
                <a:lnTo>
                  <a:pt x="9144" y="19812"/>
                </a:lnTo>
                <a:lnTo>
                  <a:pt x="19812" y="9144"/>
                </a:lnTo>
                <a:lnTo>
                  <a:pt x="19812" y="19812"/>
                </a:lnTo>
                <a:close/>
              </a:path>
              <a:path w="8890000" h="6604000">
                <a:moveTo>
                  <a:pt x="8869680" y="19812"/>
                </a:moveTo>
                <a:lnTo>
                  <a:pt x="19812" y="19812"/>
                </a:lnTo>
                <a:lnTo>
                  <a:pt x="19812" y="9144"/>
                </a:lnTo>
                <a:lnTo>
                  <a:pt x="8869680" y="9144"/>
                </a:lnTo>
                <a:lnTo>
                  <a:pt x="8869680" y="19812"/>
                </a:lnTo>
                <a:close/>
              </a:path>
              <a:path w="8890000" h="6604000">
                <a:moveTo>
                  <a:pt x="8869680" y="6592824"/>
                </a:moveTo>
                <a:lnTo>
                  <a:pt x="8869680" y="9144"/>
                </a:lnTo>
                <a:lnTo>
                  <a:pt x="8878824" y="19812"/>
                </a:lnTo>
                <a:lnTo>
                  <a:pt x="8889492" y="19812"/>
                </a:lnTo>
                <a:lnTo>
                  <a:pt x="8889492" y="6583680"/>
                </a:lnTo>
                <a:lnTo>
                  <a:pt x="8878824" y="6583680"/>
                </a:lnTo>
                <a:lnTo>
                  <a:pt x="8869680" y="6592824"/>
                </a:lnTo>
                <a:close/>
              </a:path>
              <a:path w="8890000" h="6604000">
                <a:moveTo>
                  <a:pt x="8889492" y="19812"/>
                </a:moveTo>
                <a:lnTo>
                  <a:pt x="8878824" y="19812"/>
                </a:lnTo>
                <a:lnTo>
                  <a:pt x="8869680" y="9144"/>
                </a:lnTo>
                <a:lnTo>
                  <a:pt x="8889492" y="9144"/>
                </a:lnTo>
                <a:lnTo>
                  <a:pt x="8889492" y="19812"/>
                </a:lnTo>
                <a:close/>
              </a:path>
              <a:path w="8890000" h="6604000">
                <a:moveTo>
                  <a:pt x="19812" y="6592824"/>
                </a:moveTo>
                <a:lnTo>
                  <a:pt x="9144" y="6583680"/>
                </a:lnTo>
                <a:lnTo>
                  <a:pt x="19812" y="6583680"/>
                </a:lnTo>
                <a:lnTo>
                  <a:pt x="19812" y="6592824"/>
                </a:lnTo>
                <a:close/>
              </a:path>
              <a:path w="8890000" h="6604000">
                <a:moveTo>
                  <a:pt x="8869680" y="6592824"/>
                </a:moveTo>
                <a:lnTo>
                  <a:pt x="19812" y="6592824"/>
                </a:lnTo>
                <a:lnTo>
                  <a:pt x="19812" y="6583680"/>
                </a:lnTo>
                <a:lnTo>
                  <a:pt x="8869680" y="6583680"/>
                </a:lnTo>
                <a:lnTo>
                  <a:pt x="8869680" y="6592824"/>
                </a:lnTo>
                <a:close/>
              </a:path>
              <a:path w="8890000" h="6604000">
                <a:moveTo>
                  <a:pt x="8889492" y="6592824"/>
                </a:moveTo>
                <a:lnTo>
                  <a:pt x="8869680" y="6592824"/>
                </a:lnTo>
                <a:lnTo>
                  <a:pt x="8878824" y="6583680"/>
                </a:lnTo>
                <a:lnTo>
                  <a:pt x="8889492" y="6583680"/>
                </a:lnTo>
                <a:lnTo>
                  <a:pt x="8889492" y="6592824"/>
                </a:lnTo>
                <a:close/>
              </a:path>
            </a:pathLst>
          </a:custGeom>
          <a:solidFill>
            <a:srgbClr val="CFC6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575304" y="861060"/>
            <a:ext cx="2871216" cy="2819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563868" y="996696"/>
            <a:ext cx="220980" cy="640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902195" y="877824"/>
            <a:ext cx="192405" cy="254635"/>
          </a:xfrm>
          <a:custGeom>
            <a:avLst/>
            <a:gdLst/>
            <a:ahLst/>
            <a:cxnLst/>
            <a:rect l="l" t="t" r="r" b="b"/>
            <a:pathLst>
              <a:path w="192404" h="254634">
                <a:moveTo>
                  <a:pt x="192024" y="193548"/>
                </a:moveTo>
                <a:lnTo>
                  <a:pt x="0" y="193548"/>
                </a:lnTo>
                <a:lnTo>
                  <a:pt x="0" y="146304"/>
                </a:lnTo>
                <a:lnTo>
                  <a:pt x="117348" y="0"/>
                </a:lnTo>
                <a:lnTo>
                  <a:pt x="169164" y="0"/>
                </a:lnTo>
                <a:lnTo>
                  <a:pt x="169164" y="64008"/>
                </a:lnTo>
                <a:lnTo>
                  <a:pt x="112776" y="64008"/>
                </a:lnTo>
                <a:lnTo>
                  <a:pt x="47244" y="146304"/>
                </a:lnTo>
                <a:lnTo>
                  <a:pt x="192024" y="146304"/>
                </a:lnTo>
                <a:lnTo>
                  <a:pt x="192024" y="193548"/>
                </a:lnTo>
                <a:close/>
              </a:path>
              <a:path w="192404" h="254634">
                <a:moveTo>
                  <a:pt x="169164" y="146304"/>
                </a:moveTo>
                <a:lnTo>
                  <a:pt x="112776" y="146304"/>
                </a:lnTo>
                <a:lnTo>
                  <a:pt x="112776" y="64008"/>
                </a:lnTo>
                <a:lnTo>
                  <a:pt x="169164" y="64008"/>
                </a:lnTo>
                <a:lnTo>
                  <a:pt x="169164" y="146304"/>
                </a:lnTo>
                <a:close/>
              </a:path>
              <a:path w="192404" h="254634">
                <a:moveTo>
                  <a:pt x="169164" y="254508"/>
                </a:moveTo>
                <a:lnTo>
                  <a:pt x="112776" y="254508"/>
                </a:lnTo>
                <a:lnTo>
                  <a:pt x="112776" y="193548"/>
                </a:lnTo>
                <a:lnTo>
                  <a:pt x="169164" y="193548"/>
                </a:lnTo>
                <a:lnTo>
                  <a:pt x="169164" y="254508"/>
                </a:lnTo>
                <a:close/>
              </a:path>
            </a:pathLst>
          </a:custGeom>
          <a:solidFill>
            <a:srgbClr val="FDFDF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896100" y="871728"/>
            <a:ext cx="205740" cy="266700"/>
          </a:xfrm>
          <a:custGeom>
            <a:avLst/>
            <a:gdLst/>
            <a:ahLst/>
            <a:cxnLst/>
            <a:rect l="l" t="t" r="r" b="b"/>
            <a:pathLst>
              <a:path w="205740" h="266700">
                <a:moveTo>
                  <a:pt x="112776" y="205740"/>
                </a:moveTo>
                <a:lnTo>
                  <a:pt x="3048" y="205740"/>
                </a:lnTo>
                <a:lnTo>
                  <a:pt x="0" y="202692"/>
                </a:lnTo>
                <a:lnTo>
                  <a:pt x="0" y="149352"/>
                </a:lnTo>
                <a:lnTo>
                  <a:pt x="1524" y="147828"/>
                </a:lnTo>
                <a:lnTo>
                  <a:pt x="117348" y="3048"/>
                </a:lnTo>
                <a:lnTo>
                  <a:pt x="118872" y="0"/>
                </a:lnTo>
                <a:lnTo>
                  <a:pt x="178308" y="0"/>
                </a:lnTo>
                <a:lnTo>
                  <a:pt x="181356" y="3048"/>
                </a:lnTo>
                <a:lnTo>
                  <a:pt x="181356" y="6096"/>
                </a:lnTo>
                <a:lnTo>
                  <a:pt x="167640" y="6096"/>
                </a:lnTo>
                <a:lnTo>
                  <a:pt x="167640" y="10668"/>
                </a:lnTo>
                <a:lnTo>
                  <a:pt x="128016" y="10668"/>
                </a:lnTo>
                <a:lnTo>
                  <a:pt x="123444" y="13716"/>
                </a:lnTo>
                <a:lnTo>
                  <a:pt x="125603" y="13716"/>
                </a:lnTo>
                <a:lnTo>
                  <a:pt x="15811" y="152400"/>
                </a:lnTo>
                <a:lnTo>
                  <a:pt x="13716" y="152400"/>
                </a:lnTo>
                <a:lnTo>
                  <a:pt x="12192" y="156972"/>
                </a:lnTo>
                <a:lnTo>
                  <a:pt x="13716" y="156972"/>
                </a:lnTo>
                <a:lnTo>
                  <a:pt x="13716" y="192024"/>
                </a:lnTo>
                <a:lnTo>
                  <a:pt x="6096" y="192024"/>
                </a:lnTo>
                <a:lnTo>
                  <a:pt x="13716" y="199644"/>
                </a:lnTo>
                <a:lnTo>
                  <a:pt x="112776" y="199644"/>
                </a:lnTo>
                <a:lnTo>
                  <a:pt x="112776" y="205740"/>
                </a:lnTo>
                <a:close/>
              </a:path>
              <a:path w="205740" h="266700">
                <a:moveTo>
                  <a:pt x="192024" y="160020"/>
                </a:moveTo>
                <a:lnTo>
                  <a:pt x="170688" y="160020"/>
                </a:lnTo>
                <a:lnTo>
                  <a:pt x="167640" y="156972"/>
                </a:lnTo>
                <a:lnTo>
                  <a:pt x="167640" y="6096"/>
                </a:lnTo>
                <a:lnTo>
                  <a:pt x="175260" y="13716"/>
                </a:lnTo>
                <a:lnTo>
                  <a:pt x="181356" y="13716"/>
                </a:lnTo>
                <a:lnTo>
                  <a:pt x="181356" y="146304"/>
                </a:lnTo>
                <a:lnTo>
                  <a:pt x="175260" y="146304"/>
                </a:lnTo>
                <a:lnTo>
                  <a:pt x="181356" y="152400"/>
                </a:lnTo>
                <a:lnTo>
                  <a:pt x="192024" y="152400"/>
                </a:lnTo>
                <a:lnTo>
                  <a:pt x="192024" y="160020"/>
                </a:lnTo>
                <a:close/>
              </a:path>
              <a:path w="205740" h="266700">
                <a:moveTo>
                  <a:pt x="181356" y="13716"/>
                </a:moveTo>
                <a:lnTo>
                  <a:pt x="175260" y="13716"/>
                </a:lnTo>
                <a:lnTo>
                  <a:pt x="167640" y="6096"/>
                </a:lnTo>
                <a:lnTo>
                  <a:pt x="181356" y="6096"/>
                </a:lnTo>
                <a:lnTo>
                  <a:pt x="181356" y="13716"/>
                </a:lnTo>
                <a:close/>
              </a:path>
              <a:path w="205740" h="266700">
                <a:moveTo>
                  <a:pt x="125603" y="13716"/>
                </a:moveTo>
                <a:lnTo>
                  <a:pt x="123444" y="13716"/>
                </a:lnTo>
                <a:lnTo>
                  <a:pt x="128016" y="10668"/>
                </a:lnTo>
                <a:lnTo>
                  <a:pt x="125603" y="13716"/>
                </a:lnTo>
                <a:close/>
              </a:path>
              <a:path w="205740" h="266700">
                <a:moveTo>
                  <a:pt x="167640" y="13716"/>
                </a:moveTo>
                <a:lnTo>
                  <a:pt x="125603" y="13716"/>
                </a:lnTo>
                <a:lnTo>
                  <a:pt x="128016" y="10668"/>
                </a:lnTo>
                <a:lnTo>
                  <a:pt x="167640" y="10668"/>
                </a:lnTo>
                <a:lnTo>
                  <a:pt x="167640" y="13716"/>
                </a:lnTo>
                <a:close/>
              </a:path>
              <a:path w="205740" h="266700">
                <a:moveTo>
                  <a:pt x="123444" y="160020"/>
                </a:moveTo>
                <a:lnTo>
                  <a:pt x="50292" y="160020"/>
                </a:lnTo>
                <a:lnTo>
                  <a:pt x="47244" y="158496"/>
                </a:lnTo>
                <a:lnTo>
                  <a:pt x="47244" y="155448"/>
                </a:lnTo>
                <a:lnTo>
                  <a:pt x="45720" y="153924"/>
                </a:lnTo>
                <a:lnTo>
                  <a:pt x="45720" y="150876"/>
                </a:lnTo>
                <a:lnTo>
                  <a:pt x="47244" y="149352"/>
                </a:lnTo>
                <a:lnTo>
                  <a:pt x="112776" y="65532"/>
                </a:lnTo>
                <a:lnTo>
                  <a:pt x="114300" y="64008"/>
                </a:lnTo>
                <a:lnTo>
                  <a:pt x="123444" y="64008"/>
                </a:lnTo>
                <a:lnTo>
                  <a:pt x="126492" y="67056"/>
                </a:lnTo>
                <a:lnTo>
                  <a:pt x="126492" y="70104"/>
                </a:lnTo>
                <a:lnTo>
                  <a:pt x="112776" y="70104"/>
                </a:lnTo>
                <a:lnTo>
                  <a:pt x="112776" y="88073"/>
                </a:lnTo>
                <a:lnTo>
                  <a:pt x="66406" y="146304"/>
                </a:lnTo>
                <a:lnTo>
                  <a:pt x="53340" y="146304"/>
                </a:lnTo>
                <a:lnTo>
                  <a:pt x="57912" y="156972"/>
                </a:lnTo>
                <a:lnTo>
                  <a:pt x="126492" y="156972"/>
                </a:lnTo>
                <a:lnTo>
                  <a:pt x="123444" y="160020"/>
                </a:lnTo>
                <a:close/>
              </a:path>
              <a:path w="205740" h="266700">
                <a:moveTo>
                  <a:pt x="112776" y="88073"/>
                </a:moveTo>
                <a:lnTo>
                  <a:pt x="112776" y="70104"/>
                </a:lnTo>
                <a:lnTo>
                  <a:pt x="118872" y="77724"/>
                </a:lnTo>
                <a:lnTo>
                  <a:pt x="121016" y="77724"/>
                </a:lnTo>
                <a:lnTo>
                  <a:pt x="112776" y="88073"/>
                </a:lnTo>
                <a:close/>
              </a:path>
              <a:path w="205740" h="266700">
                <a:moveTo>
                  <a:pt x="118872" y="77724"/>
                </a:moveTo>
                <a:lnTo>
                  <a:pt x="112776" y="70104"/>
                </a:lnTo>
                <a:lnTo>
                  <a:pt x="126492" y="70104"/>
                </a:lnTo>
                <a:lnTo>
                  <a:pt x="126492" y="74676"/>
                </a:lnTo>
                <a:lnTo>
                  <a:pt x="123444" y="74676"/>
                </a:lnTo>
                <a:lnTo>
                  <a:pt x="118872" y="77724"/>
                </a:lnTo>
                <a:close/>
              </a:path>
              <a:path w="205740" h="266700">
                <a:moveTo>
                  <a:pt x="121016" y="77724"/>
                </a:moveTo>
                <a:lnTo>
                  <a:pt x="118872" y="77724"/>
                </a:lnTo>
                <a:lnTo>
                  <a:pt x="123444" y="74676"/>
                </a:lnTo>
                <a:lnTo>
                  <a:pt x="121016" y="77724"/>
                </a:lnTo>
                <a:close/>
              </a:path>
              <a:path w="205740" h="266700">
                <a:moveTo>
                  <a:pt x="112776" y="152400"/>
                </a:moveTo>
                <a:lnTo>
                  <a:pt x="112776" y="88073"/>
                </a:lnTo>
                <a:lnTo>
                  <a:pt x="123444" y="74676"/>
                </a:lnTo>
                <a:lnTo>
                  <a:pt x="126492" y="74676"/>
                </a:lnTo>
                <a:lnTo>
                  <a:pt x="126492" y="146304"/>
                </a:lnTo>
                <a:lnTo>
                  <a:pt x="118872" y="146304"/>
                </a:lnTo>
                <a:lnTo>
                  <a:pt x="112776" y="152400"/>
                </a:lnTo>
                <a:close/>
              </a:path>
              <a:path w="205740" h="266700">
                <a:moveTo>
                  <a:pt x="57912" y="156972"/>
                </a:moveTo>
                <a:lnTo>
                  <a:pt x="53340" y="146304"/>
                </a:lnTo>
                <a:lnTo>
                  <a:pt x="66406" y="146304"/>
                </a:lnTo>
                <a:lnTo>
                  <a:pt x="57912" y="156972"/>
                </a:lnTo>
                <a:close/>
              </a:path>
              <a:path w="205740" h="266700">
                <a:moveTo>
                  <a:pt x="126492" y="156972"/>
                </a:moveTo>
                <a:lnTo>
                  <a:pt x="57912" y="156972"/>
                </a:lnTo>
                <a:lnTo>
                  <a:pt x="66406" y="146304"/>
                </a:lnTo>
                <a:lnTo>
                  <a:pt x="112776" y="146304"/>
                </a:lnTo>
                <a:lnTo>
                  <a:pt x="112776" y="152400"/>
                </a:lnTo>
                <a:lnTo>
                  <a:pt x="126492" y="152400"/>
                </a:lnTo>
                <a:lnTo>
                  <a:pt x="126492" y="156972"/>
                </a:lnTo>
                <a:close/>
              </a:path>
              <a:path w="205740" h="266700">
                <a:moveTo>
                  <a:pt x="126492" y="152400"/>
                </a:moveTo>
                <a:lnTo>
                  <a:pt x="112776" y="152400"/>
                </a:lnTo>
                <a:lnTo>
                  <a:pt x="118872" y="146304"/>
                </a:lnTo>
                <a:lnTo>
                  <a:pt x="126492" y="146304"/>
                </a:lnTo>
                <a:lnTo>
                  <a:pt x="126492" y="152400"/>
                </a:lnTo>
                <a:close/>
              </a:path>
              <a:path w="205740" h="266700">
                <a:moveTo>
                  <a:pt x="181356" y="152400"/>
                </a:moveTo>
                <a:lnTo>
                  <a:pt x="175260" y="146304"/>
                </a:lnTo>
                <a:lnTo>
                  <a:pt x="181356" y="146304"/>
                </a:lnTo>
                <a:lnTo>
                  <a:pt x="181356" y="152400"/>
                </a:lnTo>
                <a:close/>
              </a:path>
              <a:path w="205740" h="266700">
                <a:moveTo>
                  <a:pt x="205740" y="160020"/>
                </a:moveTo>
                <a:lnTo>
                  <a:pt x="198120" y="160020"/>
                </a:lnTo>
                <a:lnTo>
                  <a:pt x="192024" y="152400"/>
                </a:lnTo>
                <a:lnTo>
                  <a:pt x="181356" y="152400"/>
                </a:lnTo>
                <a:lnTo>
                  <a:pt x="181356" y="146304"/>
                </a:lnTo>
                <a:lnTo>
                  <a:pt x="202692" y="146304"/>
                </a:lnTo>
                <a:lnTo>
                  <a:pt x="205740" y="149352"/>
                </a:lnTo>
                <a:lnTo>
                  <a:pt x="205740" y="160020"/>
                </a:lnTo>
                <a:close/>
              </a:path>
              <a:path w="205740" h="266700">
                <a:moveTo>
                  <a:pt x="12192" y="156972"/>
                </a:moveTo>
                <a:lnTo>
                  <a:pt x="13716" y="152400"/>
                </a:lnTo>
                <a:lnTo>
                  <a:pt x="13716" y="155046"/>
                </a:lnTo>
                <a:lnTo>
                  <a:pt x="12192" y="156972"/>
                </a:lnTo>
                <a:close/>
              </a:path>
              <a:path w="205740" h="266700">
                <a:moveTo>
                  <a:pt x="13716" y="155046"/>
                </a:moveTo>
                <a:lnTo>
                  <a:pt x="13716" y="152400"/>
                </a:lnTo>
                <a:lnTo>
                  <a:pt x="15811" y="152400"/>
                </a:lnTo>
                <a:lnTo>
                  <a:pt x="13716" y="155046"/>
                </a:lnTo>
                <a:close/>
              </a:path>
              <a:path w="205740" h="266700">
                <a:moveTo>
                  <a:pt x="192024" y="199644"/>
                </a:moveTo>
                <a:lnTo>
                  <a:pt x="192024" y="152400"/>
                </a:lnTo>
                <a:lnTo>
                  <a:pt x="198120" y="160020"/>
                </a:lnTo>
                <a:lnTo>
                  <a:pt x="205740" y="160020"/>
                </a:lnTo>
                <a:lnTo>
                  <a:pt x="205740" y="192024"/>
                </a:lnTo>
                <a:lnTo>
                  <a:pt x="198120" y="192024"/>
                </a:lnTo>
                <a:lnTo>
                  <a:pt x="192024" y="199644"/>
                </a:lnTo>
                <a:close/>
              </a:path>
              <a:path w="205740" h="266700">
                <a:moveTo>
                  <a:pt x="13716" y="156972"/>
                </a:moveTo>
                <a:lnTo>
                  <a:pt x="12192" y="156972"/>
                </a:lnTo>
                <a:lnTo>
                  <a:pt x="13716" y="155046"/>
                </a:lnTo>
                <a:lnTo>
                  <a:pt x="13716" y="156972"/>
                </a:lnTo>
                <a:close/>
              </a:path>
              <a:path w="205740" h="266700">
                <a:moveTo>
                  <a:pt x="13716" y="199644"/>
                </a:moveTo>
                <a:lnTo>
                  <a:pt x="6096" y="192024"/>
                </a:lnTo>
                <a:lnTo>
                  <a:pt x="13716" y="192024"/>
                </a:lnTo>
                <a:lnTo>
                  <a:pt x="13716" y="199644"/>
                </a:lnTo>
                <a:close/>
              </a:path>
              <a:path w="205740" h="266700">
                <a:moveTo>
                  <a:pt x="126492" y="205740"/>
                </a:moveTo>
                <a:lnTo>
                  <a:pt x="118872" y="205740"/>
                </a:lnTo>
                <a:lnTo>
                  <a:pt x="112776" y="199644"/>
                </a:lnTo>
                <a:lnTo>
                  <a:pt x="13716" y="199644"/>
                </a:lnTo>
                <a:lnTo>
                  <a:pt x="13716" y="192024"/>
                </a:lnTo>
                <a:lnTo>
                  <a:pt x="123444" y="192024"/>
                </a:lnTo>
                <a:lnTo>
                  <a:pt x="126492" y="195072"/>
                </a:lnTo>
                <a:lnTo>
                  <a:pt x="126492" y="205740"/>
                </a:lnTo>
                <a:close/>
              </a:path>
              <a:path w="205740" h="266700">
                <a:moveTo>
                  <a:pt x="167640" y="260604"/>
                </a:moveTo>
                <a:lnTo>
                  <a:pt x="167640" y="195072"/>
                </a:lnTo>
                <a:lnTo>
                  <a:pt x="170688" y="192024"/>
                </a:lnTo>
                <a:lnTo>
                  <a:pt x="192024" y="192024"/>
                </a:lnTo>
                <a:lnTo>
                  <a:pt x="192024" y="199644"/>
                </a:lnTo>
                <a:lnTo>
                  <a:pt x="181356" y="199644"/>
                </a:lnTo>
                <a:lnTo>
                  <a:pt x="175260" y="205740"/>
                </a:lnTo>
                <a:lnTo>
                  <a:pt x="181356" y="205740"/>
                </a:lnTo>
                <a:lnTo>
                  <a:pt x="181356" y="252984"/>
                </a:lnTo>
                <a:lnTo>
                  <a:pt x="175260" y="252984"/>
                </a:lnTo>
                <a:lnTo>
                  <a:pt x="167640" y="260604"/>
                </a:lnTo>
                <a:close/>
              </a:path>
              <a:path w="205740" h="266700">
                <a:moveTo>
                  <a:pt x="202692" y="205740"/>
                </a:moveTo>
                <a:lnTo>
                  <a:pt x="181356" y="205740"/>
                </a:lnTo>
                <a:lnTo>
                  <a:pt x="181356" y="199644"/>
                </a:lnTo>
                <a:lnTo>
                  <a:pt x="192024" y="199644"/>
                </a:lnTo>
                <a:lnTo>
                  <a:pt x="198120" y="192024"/>
                </a:lnTo>
                <a:lnTo>
                  <a:pt x="205740" y="192024"/>
                </a:lnTo>
                <a:lnTo>
                  <a:pt x="205740" y="202692"/>
                </a:lnTo>
                <a:lnTo>
                  <a:pt x="202692" y="205740"/>
                </a:lnTo>
                <a:close/>
              </a:path>
              <a:path w="205740" h="266700">
                <a:moveTo>
                  <a:pt x="178308" y="266700"/>
                </a:moveTo>
                <a:lnTo>
                  <a:pt x="115824" y="266700"/>
                </a:lnTo>
                <a:lnTo>
                  <a:pt x="112776" y="263652"/>
                </a:lnTo>
                <a:lnTo>
                  <a:pt x="112776" y="199644"/>
                </a:lnTo>
                <a:lnTo>
                  <a:pt x="118872" y="205740"/>
                </a:lnTo>
                <a:lnTo>
                  <a:pt x="126492" y="205740"/>
                </a:lnTo>
                <a:lnTo>
                  <a:pt x="126492" y="252984"/>
                </a:lnTo>
                <a:lnTo>
                  <a:pt x="118872" y="252984"/>
                </a:lnTo>
                <a:lnTo>
                  <a:pt x="126492" y="260604"/>
                </a:lnTo>
                <a:lnTo>
                  <a:pt x="181356" y="260604"/>
                </a:lnTo>
                <a:lnTo>
                  <a:pt x="181356" y="263652"/>
                </a:lnTo>
                <a:lnTo>
                  <a:pt x="178308" y="266700"/>
                </a:lnTo>
                <a:close/>
              </a:path>
              <a:path w="205740" h="266700">
                <a:moveTo>
                  <a:pt x="181356" y="205740"/>
                </a:moveTo>
                <a:lnTo>
                  <a:pt x="175260" y="205740"/>
                </a:lnTo>
                <a:lnTo>
                  <a:pt x="181356" y="199644"/>
                </a:lnTo>
                <a:lnTo>
                  <a:pt x="181356" y="205740"/>
                </a:lnTo>
                <a:close/>
              </a:path>
              <a:path w="205740" h="266700">
                <a:moveTo>
                  <a:pt x="126492" y="260604"/>
                </a:moveTo>
                <a:lnTo>
                  <a:pt x="118872" y="252984"/>
                </a:lnTo>
                <a:lnTo>
                  <a:pt x="126492" y="252984"/>
                </a:lnTo>
                <a:lnTo>
                  <a:pt x="126492" y="260604"/>
                </a:lnTo>
                <a:close/>
              </a:path>
              <a:path w="205740" h="266700">
                <a:moveTo>
                  <a:pt x="167640" y="260604"/>
                </a:moveTo>
                <a:lnTo>
                  <a:pt x="126492" y="260604"/>
                </a:lnTo>
                <a:lnTo>
                  <a:pt x="126492" y="252984"/>
                </a:lnTo>
                <a:lnTo>
                  <a:pt x="167640" y="252984"/>
                </a:lnTo>
                <a:lnTo>
                  <a:pt x="167640" y="260604"/>
                </a:lnTo>
                <a:close/>
              </a:path>
              <a:path w="205740" h="266700">
                <a:moveTo>
                  <a:pt x="181356" y="260604"/>
                </a:moveTo>
                <a:lnTo>
                  <a:pt x="167640" y="260604"/>
                </a:lnTo>
                <a:lnTo>
                  <a:pt x="175260" y="252984"/>
                </a:lnTo>
                <a:lnTo>
                  <a:pt x="181356" y="252984"/>
                </a:lnTo>
                <a:lnTo>
                  <a:pt x="181356" y="260604"/>
                </a:lnTo>
                <a:close/>
              </a:path>
            </a:pathLst>
          </a:custGeom>
          <a:solidFill>
            <a:srgbClr val="384F5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348483" y="1351788"/>
            <a:ext cx="888492" cy="2743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352800" y="1484376"/>
            <a:ext cx="220980" cy="6400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721608" y="1347216"/>
            <a:ext cx="4614672" cy="35509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1310080" y="1967006"/>
            <a:ext cx="46012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10" dirty="0"/>
              <a:t>Brooklyn </a:t>
            </a:r>
            <a:r>
              <a:rPr spc="75" dirty="0"/>
              <a:t>and </a:t>
            </a:r>
            <a:r>
              <a:rPr spc="-5" dirty="0"/>
              <a:t>Manhattan </a:t>
            </a:r>
            <a:r>
              <a:rPr spc="-100" dirty="0"/>
              <a:t>Venues</a:t>
            </a:r>
            <a:r>
              <a:rPr spc="-275" dirty="0"/>
              <a:t> </a:t>
            </a:r>
            <a:r>
              <a:rPr spc="155" dirty="0"/>
              <a:t>data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1310080" y="4161471"/>
            <a:ext cx="46183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10" dirty="0">
                <a:solidFill>
                  <a:srgbClr val="DFE6CF"/>
                </a:solidFill>
                <a:latin typeface="Times New Roman"/>
                <a:cs typeface="Times New Roman"/>
              </a:rPr>
              <a:t>Brooklyn </a:t>
            </a:r>
            <a:r>
              <a:rPr sz="2400" spc="75" dirty="0">
                <a:solidFill>
                  <a:srgbClr val="DFE6CF"/>
                </a:solidFill>
                <a:latin typeface="Times New Roman"/>
                <a:cs typeface="Times New Roman"/>
              </a:rPr>
              <a:t>and </a:t>
            </a:r>
            <a:r>
              <a:rPr sz="2400" spc="-5" dirty="0">
                <a:solidFill>
                  <a:srgbClr val="DFE6CF"/>
                </a:solidFill>
                <a:latin typeface="Times New Roman"/>
                <a:cs typeface="Times New Roman"/>
              </a:rPr>
              <a:t>Manhattan</a:t>
            </a:r>
            <a:r>
              <a:rPr sz="2400" spc="-300" dirty="0">
                <a:solidFill>
                  <a:srgbClr val="DFE6CF"/>
                </a:solidFill>
                <a:latin typeface="Times New Roman"/>
                <a:cs typeface="Times New Roman"/>
              </a:rPr>
              <a:t> </a:t>
            </a:r>
            <a:r>
              <a:rPr sz="2400" spc="-65" dirty="0">
                <a:solidFill>
                  <a:srgbClr val="DFE6CF"/>
                </a:solidFill>
                <a:latin typeface="Times New Roman"/>
                <a:cs typeface="Times New Roman"/>
              </a:rPr>
              <a:t>Visualization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232916" y="2407920"/>
            <a:ext cx="7911083" cy="164592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388107" y="4639055"/>
            <a:ext cx="5771387" cy="235000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348483" y="1351788"/>
            <a:ext cx="888492" cy="2743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352800" y="1484376"/>
            <a:ext cx="220980" cy="640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721608" y="1347216"/>
            <a:ext cx="4614672" cy="35509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pc="-25" dirty="0"/>
              <a:t>Brooklyn </a:t>
            </a:r>
            <a:r>
              <a:rPr spc="114" dirty="0"/>
              <a:t>and </a:t>
            </a:r>
            <a:r>
              <a:rPr spc="60" dirty="0"/>
              <a:t>Manhattan </a:t>
            </a:r>
            <a:r>
              <a:rPr spc="5" dirty="0"/>
              <a:t>Venues </a:t>
            </a:r>
            <a:r>
              <a:rPr spc="25" dirty="0"/>
              <a:t>Visualization </a:t>
            </a:r>
            <a:r>
              <a:rPr spc="-50" dirty="0"/>
              <a:t>: </a:t>
            </a:r>
            <a:r>
              <a:rPr spc="75" dirty="0"/>
              <a:t>Generated </a:t>
            </a:r>
            <a:r>
              <a:rPr spc="-15" dirty="0"/>
              <a:t>the  </a:t>
            </a:r>
            <a:r>
              <a:rPr spc="-20" dirty="0"/>
              <a:t>below </a:t>
            </a:r>
            <a:r>
              <a:rPr spc="-114" dirty="0"/>
              <a:t>Brooklyn </a:t>
            </a:r>
            <a:r>
              <a:rPr spc="65" dirty="0"/>
              <a:t>and </a:t>
            </a:r>
            <a:r>
              <a:rPr spc="-5" dirty="0"/>
              <a:t>Manhattan </a:t>
            </a:r>
            <a:r>
              <a:rPr spc="-100" dirty="0"/>
              <a:t>Venues </a:t>
            </a:r>
            <a:r>
              <a:rPr spc="-65" dirty="0"/>
              <a:t>Visualization. </a:t>
            </a:r>
            <a:r>
              <a:rPr spc="-145" dirty="0"/>
              <a:t>The  </a:t>
            </a:r>
            <a:r>
              <a:rPr spc="-120" dirty="0"/>
              <a:t>"BM_venues" </a:t>
            </a:r>
            <a:r>
              <a:rPr spc="75" dirty="0"/>
              <a:t>dataframe </a:t>
            </a:r>
            <a:r>
              <a:rPr spc="-10" dirty="0"/>
              <a:t>has </a:t>
            </a:r>
            <a:r>
              <a:rPr spc="114" dirty="0"/>
              <a:t>9708 </a:t>
            </a:r>
            <a:r>
              <a:rPr spc="-55" dirty="0"/>
              <a:t>venues </a:t>
            </a:r>
            <a:r>
              <a:rPr spc="75" dirty="0"/>
              <a:t>and </a:t>
            </a:r>
            <a:r>
              <a:rPr spc="114" dirty="0"/>
              <a:t>397 </a:t>
            </a:r>
            <a:r>
              <a:rPr spc="-55" dirty="0"/>
              <a:t>unique </a:t>
            </a:r>
            <a:r>
              <a:rPr spc="-50" dirty="0"/>
              <a:t>venue  </a:t>
            </a:r>
            <a:r>
              <a:rPr dirty="0"/>
              <a:t>types.</a:t>
            </a:r>
          </a:p>
        </p:txBody>
      </p:sp>
      <p:sp>
        <p:nvSpPr>
          <p:cNvPr id="6" name="object 6"/>
          <p:cNvSpPr/>
          <p:nvPr/>
        </p:nvSpPr>
        <p:spPr>
          <a:xfrm>
            <a:off x="2173223" y="3558540"/>
            <a:ext cx="6633972" cy="288950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2875" y="478536"/>
            <a:ext cx="8890000" cy="6604000"/>
          </a:xfrm>
          <a:custGeom>
            <a:avLst/>
            <a:gdLst/>
            <a:ahLst/>
            <a:cxnLst/>
            <a:rect l="l" t="t" r="r" b="b"/>
            <a:pathLst>
              <a:path w="8890000" h="6604000">
                <a:moveTo>
                  <a:pt x="8884920" y="6603492"/>
                </a:moveTo>
                <a:lnTo>
                  <a:pt x="4572" y="6603492"/>
                </a:lnTo>
                <a:lnTo>
                  <a:pt x="0" y="6598920"/>
                </a:lnTo>
                <a:lnTo>
                  <a:pt x="0" y="4572"/>
                </a:lnTo>
                <a:lnTo>
                  <a:pt x="4572" y="0"/>
                </a:lnTo>
                <a:lnTo>
                  <a:pt x="8884920" y="0"/>
                </a:lnTo>
                <a:lnTo>
                  <a:pt x="8889492" y="4572"/>
                </a:lnTo>
                <a:lnTo>
                  <a:pt x="8889492" y="9144"/>
                </a:lnTo>
                <a:lnTo>
                  <a:pt x="19812" y="9144"/>
                </a:lnTo>
                <a:lnTo>
                  <a:pt x="9144" y="19812"/>
                </a:lnTo>
                <a:lnTo>
                  <a:pt x="19812" y="19812"/>
                </a:lnTo>
                <a:lnTo>
                  <a:pt x="19812" y="6583680"/>
                </a:lnTo>
                <a:lnTo>
                  <a:pt x="9144" y="6583680"/>
                </a:lnTo>
                <a:lnTo>
                  <a:pt x="19812" y="6592824"/>
                </a:lnTo>
                <a:lnTo>
                  <a:pt x="8889492" y="6592824"/>
                </a:lnTo>
                <a:lnTo>
                  <a:pt x="8889492" y="6598920"/>
                </a:lnTo>
                <a:lnTo>
                  <a:pt x="8884920" y="6603492"/>
                </a:lnTo>
                <a:close/>
              </a:path>
              <a:path w="8890000" h="6604000">
                <a:moveTo>
                  <a:pt x="19812" y="19812"/>
                </a:moveTo>
                <a:lnTo>
                  <a:pt x="9144" y="19812"/>
                </a:lnTo>
                <a:lnTo>
                  <a:pt x="19812" y="9144"/>
                </a:lnTo>
                <a:lnTo>
                  <a:pt x="19812" y="19812"/>
                </a:lnTo>
                <a:close/>
              </a:path>
              <a:path w="8890000" h="6604000">
                <a:moveTo>
                  <a:pt x="8869680" y="19812"/>
                </a:moveTo>
                <a:lnTo>
                  <a:pt x="19812" y="19812"/>
                </a:lnTo>
                <a:lnTo>
                  <a:pt x="19812" y="9144"/>
                </a:lnTo>
                <a:lnTo>
                  <a:pt x="8869680" y="9144"/>
                </a:lnTo>
                <a:lnTo>
                  <a:pt x="8869680" y="19812"/>
                </a:lnTo>
                <a:close/>
              </a:path>
              <a:path w="8890000" h="6604000">
                <a:moveTo>
                  <a:pt x="8869680" y="6592824"/>
                </a:moveTo>
                <a:lnTo>
                  <a:pt x="8869680" y="9144"/>
                </a:lnTo>
                <a:lnTo>
                  <a:pt x="8878824" y="19812"/>
                </a:lnTo>
                <a:lnTo>
                  <a:pt x="8889492" y="19812"/>
                </a:lnTo>
                <a:lnTo>
                  <a:pt x="8889492" y="6583680"/>
                </a:lnTo>
                <a:lnTo>
                  <a:pt x="8878824" y="6583680"/>
                </a:lnTo>
                <a:lnTo>
                  <a:pt x="8869680" y="6592824"/>
                </a:lnTo>
                <a:close/>
              </a:path>
              <a:path w="8890000" h="6604000">
                <a:moveTo>
                  <a:pt x="8889492" y="19812"/>
                </a:moveTo>
                <a:lnTo>
                  <a:pt x="8878824" y="19812"/>
                </a:lnTo>
                <a:lnTo>
                  <a:pt x="8869680" y="9144"/>
                </a:lnTo>
                <a:lnTo>
                  <a:pt x="8889492" y="9144"/>
                </a:lnTo>
                <a:lnTo>
                  <a:pt x="8889492" y="19812"/>
                </a:lnTo>
                <a:close/>
              </a:path>
              <a:path w="8890000" h="6604000">
                <a:moveTo>
                  <a:pt x="19812" y="6592824"/>
                </a:moveTo>
                <a:lnTo>
                  <a:pt x="9144" y="6583680"/>
                </a:lnTo>
                <a:lnTo>
                  <a:pt x="19812" y="6583680"/>
                </a:lnTo>
                <a:lnTo>
                  <a:pt x="19812" y="6592824"/>
                </a:lnTo>
                <a:close/>
              </a:path>
              <a:path w="8890000" h="6604000">
                <a:moveTo>
                  <a:pt x="8869680" y="6592824"/>
                </a:moveTo>
                <a:lnTo>
                  <a:pt x="19812" y="6592824"/>
                </a:lnTo>
                <a:lnTo>
                  <a:pt x="19812" y="6583680"/>
                </a:lnTo>
                <a:lnTo>
                  <a:pt x="8869680" y="6583680"/>
                </a:lnTo>
                <a:lnTo>
                  <a:pt x="8869680" y="6592824"/>
                </a:lnTo>
                <a:close/>
              </a:path>
              <a:path w="8890000" h="6604000">
                <a:moveTo>
                  <a:pt x="8889492" y="6592824"/>
                </a:moveTo>
                <a:lnTo>
                  <a:pt x="8869680" y="6592824"/>
                </a:lnTo>
                <a:lnTo>
                  <a:pt x="8878824" y="6583680"/>
                </a:lnTo>
                <a:lnTo>
                  <a:pt x="8889492" y="6583680"/>
                </a:lnTo>
                <a:lnTo>
                  <a:pt x="8889492" y="6592824"/>
                </a:lnTo>
                <a:close/>
              </a:path>
            </a:pathLst>
          </a:custGeom>
          <a:solidFill>
            <a:srgbClr val="CFC6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791711" y="967740"/>
            <a:ext cx="2514600" cy="2468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420612" y="1115568"/>
            <a:ext cx="180340" cy="0"/>
          </a:xfrm>
          <a:custGeom>
            <a:avLst/>
            <a:gdLst/>
            <a:ahLst/>
            <a:cxnLst/>
            <a:rect l="l" t="t" r="r" b="b"/>
            <a:pathLst>
              <a:path w="180340">
                <a:moveTo>
                  <a:pt x="0" y="0"/>
                </a:moveTo>
                <a:lnTo>
                  <a:pt x="179832" y="0"/>
                </a:lnTo>
              </a:path>
            </a:pathLst>
          </a:custGeom>
          <a:ln w="42672">
            <a:solidFill>
              <a:srgbClr val="FDFDF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412991" y="1086612"/>
            <a:ext cx="195580" cy="56515"/>
          </a:xfrm>
          <a:custGeom>
            <a:avLst/>
            <a:gdLst/>
            <a:ahLst/>
            <a:cxnLst/>
            <a:rect l="l" t="t" r="r" b="b"/>
            <a:pathLst>
              <a:path w="195579" h="56515">
                <a:moveTo>
                  <a:pt x="192024" y="56388"/>
                </a:moveTo>
                <a:lnTo>
                  <a:pt x="3048" y="56388"/>
                </a:lnTo>
                <a:lnTo>
                  <a:pt x="0" y="53340"/>
                </a:lnTo>
                <a:lnTo>
                  <a:pt x="0" y="3048"/>
                </a:lnTo>
                <a:lnTo>
                  <a:pt x="3048" y="0"/>
                </a:lnTo>
                <a:lnTo>
                  <a:pt x="192024" y="0"/>
                </a:lnTo>
                <a:lnTo>
                  <a:pt x="195072" y="3048"/>
                </a:lnTo>
                <a:lnTo>
                  <a:pt x="195072" y="7620"/>
                </a:lnTo>
                <a:lnTo>
                  <a:pt x="13716" y="7620"/>
                </a:lnTo>
                <a:lnTo>
                  <a:pt x="7620" y="13716"/>
                </a:lnTo>
                <a:lnTo>
                  <a:pt x="13716" y="13716"/>
                </a:lnTo>
                <a:lnTo>
                  <a:pt x="13716" y="42672"/>
                </a:lnTo>
                <a:lnTo>
                  <a:pt x="7620" y="42672"/>
                </a:lnTo>
                <a:lnTo>
                  <a:pt x="13716" y="50292"/>
                </a:lnTo>
                <a:lnTo>
                  <a:pt x="195072" y="50292"/>
                </a:lnTo>
                <a:lnTo>
                  <a:pt x="195072" y="53340"/>
                </a:lnTo>
                <a:lnTo>
                  <a:pt x="192024" y="56388"/>
                </a:lnTo>
                <a:close/>
              </a:path>
              <a:path w="195579" h="56515">
                <a:moveTo>
                  <a:pt x="13716" y="13716"/>
                </a:moveTo>
                <a:lnTo>
                  <a:pt x="7620" y="13716"/>
                </a:lnTo>
                <a:lnTo>
                  <a:pt x="13716" y="7620"/>
                </a:lnTo>
                <a:lnTo>
                  <a:pt x="13716" y="13716"/>
                </a:lnTo>
                <a:close/>
              </a:path>
              <a:path w="195579" h="56515">
                <a:moveTo>
                  <a:pt x="181356" y="13716"/>
                </a:moveTo>
                <a:lnTo>
                  <a:pt x="13716" y="13716"/>
                </a:lnTo>
                <a:lnTo>
                  <a:pt x="13716" y="7620"/>
                </a:lnTo>
                <a:lnTo>
                  <a:pt x="181356" y="7620"/>
                </a:lnTo>
                <a:lnTo>
                  <a:pt x="181356" y="13716"/>
                </a:lnTo>
                <a:close/>
              </a:path>
              <a:path w="195579" h="56515">
                <a:moveTo>
                  <a:pt x="181356" y="50292"/>
                </a:moveTo>
                <a:lnTo>
                  <a:pt x="181356" y="7620"/>
                </a:lnTo>
                <a:lnTo>
                  <a:pt x="187452" y="13716"/>
                </a:lnTo>
                <a:lnTo>
                  <a:pt x="195072" y="13716"/>
                </a:lnTo>
                <a:lnTo>
                  <a:pt x="195072" y="42672"/>
                </a:lnTo>
                <a:lnTo>
                  <a:pt x="187452" y="42672"/>
                </a:lnTo>
                <a:lnTo>
                  <a:pt x="181356" y="50292"/>
                </a:lnTo>
                <a:close/>
              </a:path>
              <a:path w="195579" h="56515">
                <a:moveTo>
                  <a:pt x="195072" y="13716"/>
                </a:moveTo>
                <a:lnTo>
                  <a:pt x="187452" y="13716"/>
                </a:lnTo>
                <a:lnTo>
                  <a:pt x="181356" y="7620"/>
                </a:lnTo>
                <a:lnTo>
                  <a:pt x="195072" y="7620"/>
                </a:lnTo>
                <a:lnTo>
                  <a:pt x="195072" y="13716"/>
                </a:lnTo>
                <a:close/>
              </a:path>
              <a:path w="195579" h="56515">
                <a:moveTo>
                  <a:pt x="13716" y="50292"/>
                </a:moveTo>
                <a:lnTo>
                  <a:pt x="7620" y="42672"/>
                </a:lnTo>
                <a:lnTo>
                  <a:pt x="13716" y="42672"/>
                </a:lnTo>
                <a:lnTo>
                  <a:pt x="13716" y="50292"/>
                </a:lnTo>
                <a:close/>
              </a:path>
              <a:path w="195579" h="56515">
                <a:moveTo>
                  <a:pt x="181356" y="50292"/>
                </a:moveTo>
                <a:lnTo>
                  <a:pt x="13716" y="50292"/>
                </a:lnTo>
                <a:lnTo>
                  <a:pt x="13716" y="42672"/>
                </a:lnTo>
                <a:lnTo>
                  <a:pt x="181356" y="42672"/>
                </a:lnTo>
                <a:lnTo>
                  <a:pt x="181356" y="50292"/>
                </a:lnTo>
                <a:close/>
              </a:path>
              <a:path w="195579" h="56515">
                <a:moveTo>
                  <a:pt x="195072" y="50292"/>
                </a:moveTo>
                <a:lnTo>
                  <a:pt x="181356" y="50292"/>
                </a:lnTo>
                <a:lnTo>
                  <a:pt x="187452" y="42672"/>
                </a:lnTo>
                <a:lnTo>
                  <a:pt x="195072" y="42672"/>
                </a:lnTo>
                <a:lnTo>
                  <a:pt x="195072" y="50292"/>
                </a:lnTo>
                <a:close/>
              </a:path>
            </a:pathLst>
          </a:custGeom>
          <a:solidFill>
            <a:srgbClr val="384F5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704076" y="976884"/>
            <a:ext cx="181356" cy="2346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093976" y="1397508"/>
            <a:ext cx="781812" cy="24079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985516" y="1542288"/>
            <a:ext cx="180340" cy="0"/>
          </a:xfrm>
          <a:custGeom>
            <a:avLst/>
            <a:gdLst/>
            <a:ahLst/>
            <a:cxnLst/>
            <a:rect l="l" t="t" r="r" b="b"/>
            <a:pathLst>
              <a:path w="180339">
                <a:moveTo>
                  <a:pt x="0" y="0"/>
                </a:moveTo>
                <a:lnTo>
                  <a:pt x="179832" y="0"/>
                </a:lnTo>
              </a:path>
            </a:pathLst>
          </a:custGeom>
          <a:ln w="42672">
            <a:solidFill>
              <a:srgbClr val="FDFDF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977895" y="1513332"/>
            <a:ext cx="195580" cy="56515"/>
          </a:xfrm>
          <a:custGeom>
            <a:avLst/>
            <a:gdLst/>
            <a:ahLst/>
            <a:cxnLst/>
            <a:rect l="l" t="t" r="r" b="b"/>
            <a:pathLst>
              <a:path w="195580" h="56515">
                <a:moveTo>
                  <a:pt x="192024" y="56388"/>
                </a:moveTo>
                <a:lnTo>
                  <a:pt x="3048" y="56388"/>
                </a:lnTo>
                <a:lnTo>
                  <a:pt x="0" y="53340"/>
                </a:lnTo>
                <a:lnTo>
                  <a:pt x="0" y="3048"/>
                </a:lnTo>
                <a:lnTo>
                  <a:pt x="3048" y="0"/>
                </a:lnTo>
                <a:lnTo>
                  <a:pt x="192024" y="0"/>
                </a:lnTo>
                <a:lnTo>
                  <a:pt x="195072" y="3048"/>
                </a:lnTo>
                <a:lnTo>
                  <a:pt x="195072" y="7620"/>
                </a:lnTo>
                <a:lnTo>
                  <a:pt x="13716" y="7620"/>
                </a:lnTo>
                <a:lnTo>
                  <a:pt x="7620" y="13716"/>
                </a:lnTo>
                <a:lnTo>
                  <a:pt x="13716" y="13716"/>
                </a:lnTo>
                <a:lnTo>
                  <a:pt x="13716" y="42672"/>
                </a:lnTo>
                <a:lnTo>
                  <a:pt x="7620" y="42672"/>
                </a:lnTo>
                <a:lnTo>
                  <a:pt x="13716" y="50292"/>
                </a:lnTo>
                <a:lnTo>
                  <a:pt x="195072" y="50292"/>
                </a:lnTo>
                <a:lnTo>
                  <a:pt x="195072" y="53340"/>
                </a:lnTo>
                <a:lnTo>
                  <a:pt x="192024" y="56388"/>
                </a:lnTo>
                <a:close/>
              </a:path>
              <a:path w="195580" h="56515">
                <a:moveTo>
                  <a:pt x="13716" y="13716"/>
                </a:moveTo>
                <a:lnTo>
                  <a:pt x="7620" y="13716"/>
                </a:lnTo>
                <a:lnTo>
                  <a:pt x="13716" y="7620"/>
                </a:lnTo>
                <a:lnTo>
                  <a:pt x="13716" y="13716"/>
                </a:lnTo>
                <a:close/>
              </a:path>
              <a:path w="195580" h="56515">
                <a:moveTo>
                  <a:pt x="181356" y="13716"/>
                </a:moveTo>
                <a:lnTo>
                  <a:pt x="13716" y="13716"/>
                </a:lnTo>
                <a:lnTo>
                  <a:pt x="13716" y="7620"/>
                </a:lnTo>
                <a:lnTo>
                  <a:pt x="181356" y="7620"/>
                </a:lnTo>
                <a:lnTo>
                  <a:pt x="181356" y="13716"/>
                </a:lnTo>
                <a:close/>
              </a:path>
              <a:path w="195580" h="56515">
                <a:moveTo>
                  <a:pt x="181356" y="50292"/>
                </a:moveTo>
                <a:lnTo>
                  <a:pt x="181356" y="7620"/>
                </a:lnTo>
                <a:lnTo>
                  <a:pt x="187452" y="13716"/>
                </a:lnTo>
                <a:lnTo>
                  <a:pt x="195072" y="13716"/>
                </a:lnTo>
                <a:lnTo>
                  <a:pt x="195072" y="42672"/>
                </a:lnTo>
                <a:lnTo>
                  <a:pt x="187452" y="42672"/>
                </a:lnTo>
                <a:lnTo>
                  <a:pt x="181356" y="50292"/>
                </a:lnTo>
                <a:close/>
              </a:path>
              <a:path w="195580" h="56515">
                <a:moveTo>
                  <a:pt x="195072" y="13716"/>
                </a:moveTo>
                <a:lnTo>
                  <a:pt x="187452" y="13716"/>
                </a:lnTo>
                <a:lnTo>
                  <a:pt x="181356" y="7620"/>
                </a:lnTo>
                <a:lnTo>
                  <a:pt x="195072" y="7620"/>
                </a:lnTo>
                <a:lnTo>
                  <a:pt x="195072" y="13716"/>
                </a:lnTo>
                <a:close/>
              </a:path>
              <a:path w="195580" h="56515">
                <a:moveTo>
                  <a:pt x="13716" y="50292"/>
                </a:moveTo>
                <a:lnTo>
                  <a:pt x="7620" y="42672"/>
                </a:lnTo>
                <a:lnTo>
                  <a:pt x="13716" y="42672"/>
                </a:lnTo>
                <a:lnTo>
                  <a:pt x="13716" y="50292"/>
                </a:lnTo>
                <a:close/>
              </a:path>
              <a:path w="195580" h="56515">
                <a:moveTo>
                  <a:pt x="181356" y="50292"/>
                </a:moveTo>
                <a:lnTo>
                  <a:pt x="13716" y="50292"/>
                </a:lnTo>
                <a:lnTo>
                  <a:pt x="13716" y="42672"/>
                </a:lnTo>
                <a:lnTo>
                  <a:pt x="181356" y="42672"/>
                </a:lnTo>
                <a:lnTo>
                  <a:pt x="181356" y="50292"/>
                </a:lnTo>
                <a:close/>
              </a:path>
              <a:path w="195580" h="56515">
                <a:moveTo>
                  <a:pt x="195072" y="50292"/>
                </a:moveTo>
                <a:lnTo>
                  <a:pt x="181356" y="50292"/>
                </a:lnTo>
                <a:lnTo>
                  <a:pt x="187452" y="42672"/>
                </a:lnTo>
                <a:lnTo>
                  <a:pt x="195072" y="42672"/>
                </a:lnTo>
                <a:lnTo>
                  <a:pt x="195072" y="50292"/>
                </a:lnTo>
                <a:close/>
              </a:path>
            </a:pathLst>
          </a:custGeom>
          <a:solidFill>
            <a:srgbClr val="384F5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282696" y="1399032"/>
            <a:ext cx="169164" cy="23926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584448" y="1392936"/>
            <a:ext cx="5006340" cy="28956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1310080" y="1967006"/>
            <a:ext cx="55645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10" dirty="0"/>
              <a:t>Bronx, </a:t>
            </a:r>
            <a:r>
              <a:rPr spc="-10" dirty="0"/>
              <a:t>Queens </a:t>
            </a:r>
            <a:r>
              <a:rPr spc="75" dirty="0"/>
              <a:t>and </a:t>
            </a:r>
            <a:r>
              <a:rPr spc="10" dirty="0"/>
              <a:t>Staten </a:t>
            </a:r>
            <a:r>
              <a:rPr spc="-60" dirty="0"/>
              <a:t>Island </a:t>
            </a:r>
            <a:r>
              <a:rPr spc="-100" dirty="0"/>
              <a:t>Venues</a:t>
            </a:r>
            <a:r>
              <a:rPr spc="-75" dirty="0"/>
              <a:t> </a:t>
            </a:r>
            <a:r>
              <a:rPr spc="150" dirty="0"/>
              <a:t>data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1310080" y="4161471"/>
            <a:ext cx="55810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10" dirty="0">
                <a:solidFill>
                  <a:srgbClr val="DFE6CF"/>
                </a:solidFill>
                <a:latin typeface="Times New Roman"/>
                <a:cs typeface="Times New Roman"/>
              </a:rPr>
              <a:t>Bronx, </a:t>
            </a:r>
            <a:r>
              <a:rPr sz="2400" spc="-10" dirty="0">
                <a:solidFill>
                  <a:srgbClr val="DFE6CF"/>
                </a:solidFill>
                <a:latin typeface="Times New Roman"/>
                <a:cs typeface="Times New Roman"/>
              </a:rPr>
              <a:t>Queens </a:t>
            </a:r>
            <a:r>
              <a:rPr sz="2400" spc="75" dirty="0">
                <a:solidFill>
                  <a:srgbClr val="DFE6CF"/>
                </a:solidFill>
                <a:latin typeface="Times New Roman"/>
                <a:cs typeface="Times New Roman"/>
              </a:rPr>
              <a:t>and </a:t>
            </a:r>
            <a:r>
              <a:rPr sz="2400" spc="10" dirty="0">
                <a:solidFill>
                  <a:srgbClr val="DFE6CF"/>
                </a:solidFill>
                <a:latin typeface="Times New Roman"/>
                <a:cs typeface="Times New Roman"/>
              </a:rPr>
              <a:t>Staten </a:t>
            </a:r>
            <a:r>
              <a:rPr sz="2400" spc="-60" dirty="0">
                <a:solidFill>
                  <a:srgbClr val="DFE6CF"/>
                </a:solidFill>
                <a:latin typeface="Times New Roman"/>
                <a:cs typeface="Times New Roman"/>
              </a:rPr>
              <a:t>Island</a:t>
            </a:r>
            <a:r>
              <a:rPr sz="2400" spc="-165" dirty="0">
                <a:solidFill>
                  <a:srgbClr val="DFE6CF"/>
                </a:solidFill>
                <a:latin typeface="Times New Roman"/>
                <a:cs typeface="Times New Roman"/>
              </a:rPr>
              <a:t> </a:t>
            </a:r>
            <a:r>
              <a:rPr sz="2400" spc="-65" dirty="0">
                <a:solidFill>
                  <a:srgbClr val="DFE6CF"/>
                </a:solidFill>
                <a:latin typeface="Times New Roman"/>
                <a:cs typeface="Times New Roman"/>
              </a:rPr>
              <a:t>Visualization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379219" y="2478024"/>
            <a:ext cx="7644383" cy="165963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676144" y="4651248"/>
            <a:ext cx="5483352" cy="225856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48967" y="1351788"/>
            <a:ext cx="888492" cy="2743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653283" y="1484376"/>
            <a:ext cx="220980" cy="640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996184" y="1347216"/>
            <a:ext cx="6038088" cy="32918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pc="-25" dirty="0"/>
              <a:t>Bronx, </a:t>
            </a:r>
            <a:r>
              <a:rPr spc="70" dirty="0"/>
              <a:t>Queens </a:t>
            </a:r>
            <a:r>
              <a:rPr spc="114" dirty="0"/>
              <a:t>and </a:t>
            </a:r>
            <a:r>
              <a:rPr spc="15" dirty="0"/>
              <a:t>Staten </a:t>
            </a:r>
            <a:r>
              <a:rPr spc="35" dirty="0"/>
              <a:t>Island </a:t>
            </a:r>
            <a:r>
              <a:rPr spc="5" dirty="0"/>
              <a:t>Venues </a:t>
            </a:r>
            <a:r>
              <a:rPr spc="25" dirty="0"/>
              <a:t>Visualization </a:t>
            </a:r>
            <a:r>
              <a:rPr spc="-50" dirty="0"/>
              <a:t>: </a:t>
            </a:r>
            <a:r>
              <a:rPr spc="-145" dirty="0"/>
              <a:t>The  </a:t>
            </a:r>
            <a:r>
              <a:rPr spc="-90" dirty="0"/>
              <a:t>"BQS_venues" </a:t>
            </a:r>
            <a:r>
              <a:rPr spc="75" dirty="0"/>
              <a:t>dataframe </a:t>
            </a:r>
            <a:r>
              <a:rPr spc="-10" dirty="0"/>
              <a:t>has </a:t>
            </a:r>
            <a:r>
              <a:rPr spc="114" dirty="0"/>
              <a:t>10805 </a:t>
            </a:r>
            <a:r>
              <a:rPr spc="-60" dirty="0"/>
              <a:t>venues </a:t>
            </a:r>
            <a:r>
              <a:rPr spc="75" dirty="0"/>
              <a:t>and </a:t>
            </a:r>
            <a:r>
              <a:rPr spc="125" dirty="0"/>
              <a:t>387 </a:t>
            </a:r>
            <a:r>
              <a:rPr spc="-60" dirty="0"/>
              <a:t>unique  </a:t>
            </a:r>
            <a:r>
              <a:rPr spc="-45" dirty="0"/>
              <a:t>venue</a:t>
            </a:r>
            <a:r>
              <a:rPr spc="40" dirty="0"/>
              <a:t> </a:t>
            </a:r>
            <a:r>
              <a:rPr dirty="0"/>
              <a:t>types.</a:t>
            </a:r>
          </a:p>
        </p:txBody>
      </p:sp>
      <p:sp>
        <p:nvSpPr>
          <p:cNvPr id="6" name="object 6"/>
          <p:cNvSpPr/>
          <p:nvPr/>
        </p:nvSpPr>
        <p:spPr>
          <a:xfrm>
            <a:off x="1665732" y="3125724"/>
            <a:ext cx="7066787" cy="310743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724400" y="861060"/>
            <a:ext cx="1248156" cy="2819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348483" y="1351788"/>
            <a:ext cx="888492" cy="2743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352800" y="1484376"/>
            <a:ext cx="220980" cy="640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721608" y="1347216"/>
            <a:ext cx="4614672" cy="35509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310080" y="1930394"/>
            <a:ext cx="3874770" cy="4237990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287020" marR="172720" indent="-274320">
              <a:lnSpc>
                <a:spcPts val="2590"/>
              </a:lnSpc>
              <a:spcBef>
                <a:spcPts val="425"/>
              </a:spcBef>
              <a:buClr>
                <a:srgbClr val="ACC1C8"/>
              </a:buClr>
              <a:buChar char="•"/>
              <a:tabLst>
                <a:tab pos="287020" algn="l"/>
                <a:tab pos="287655" algn="l"/>
              </a:tabLst>
            </a:pPr>
            <a:r>
              <a:rPr sz="2400" spc="20" dirty="0">
                <a:solidFill>
                  <a:srgbClr val="DFE6CF"/>
                </a:solidFill>
                <a:latin typeface="Times New Roman"/>
                <a:cs typeface="Times New Roman"/>
              </a:rPr>
              <a:t>Segmenting </a:t>
            </a:r>
            <a:r>
              <a:rPr sz="2400" spc="114" dirty="0">
                <a:solidFill>
                  <a:srgbClr val="DFE6CF"/>
                </a:solidFill>
                <a:latin typeface="Times New Roman"/>
                <a:cs typeface="Times New Roman"/>
              </a:rPr>
              <a:t>and</a:t>
            </a:r>
            <a:r>
              <a:rPr sz="2400" spc="40" dirty="0">
                <a:solidFill>
                  <a:srgbClr val="DFE6C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DFE6CF"/>
                </a:solidFill>
                <a:latin typeface="Times New Roman"/>
                <a:cs typeface="Times New Roman"/>
              </a:rPr>
              <a:t>Clustering  </a:t>
            </a:r>
            <a:r>
              <a:rPr sz="2400" spc="40" dirty="0">
                <a:solidFill>
                  <a:srgbClr val="DFE6CF"/>
                </a:solidFill>
                <a:latin typeface="Times New Roman"/>
                <a:cs typeface="Times New Roman"/>
              </a:rPr>
              <a:t>Neighborhoods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800">
              <a:latin typeface="Times New Roman"/>
              <a:cs typeface="Times New Roman"/>
            </a:endParaRPr>
          </a:p>
          <a:p>
            <a:pPr marL="287020" marR="6350" indent="-274320">
              <a:lnSpc>
                <a:spcPts val="2590"/>
              </a:lnSpc>
              <a:buClr>
                <a:srgbClr val="ACC1C8"/>
              </a:buClr>
              <a:buChar char="-"/>
              <a:tabLst>
                <a:tab pos="287020" algn="l"/>
                <a:tab pos="287655" algn="l"/>
              </a:tabLst>
            </a:pPr>
            <a:r>
              <a:rPr sz="2400" spc="-5" dirty="0">
                <a:solidFill>
                  <a:srgbClr val="DFE6CF"/>
                </a:solidFill>
                <a:latin typeface="Times New Roman"/>
                <a:cs typeface="Times New Roman"/>
              </a:rPr>
              <a:t>Cluster0 </a:t>
            </a:r>
            <a:r>
              <a:rPr sz="2400" spc="-50" dirty="0">
                <a:solidFill>
                  <a:srgbClr val="DFE6CF"/>
                </a:solidFill>
                <a:latin typeface="Times New Roman"/>
                <a:cs typeface="Times New Roman"/>
              </a:rPr>
              <a:t>: </a:t>
            </a:r>
            <a:r>
              <a:rPr sz="2400" spc="-145" dirty="0">
                <a:solidFill>
                  <a:srgbClr val="DFE6CF"/>
                </a:solidFill>
                <a:latin typeface="Times New Roman"/>
                <a:cs typeface="Times New Roman"/>
              </a:rPr>
              <a:t>The </a:t>
            </a:r>
            <a:r>
              <a:rPr sz="2400" spc="-105" dirty="0">
                <a:solidFill>
                  <a:srgbClr val="DFE6CF"/>
                </a:solidFill>
                <a:latin typeface="Times New Roman"/>
                <a:cs typeface="Times New Roman"/>
              </a:rPr>
              <a:t>Total </a:t>
            </a:r>
            <a:r>
              <a:rPr sz="2400" spc="75" dirty="0">
                <a:solidFill>
                  <a:srgbClr val="DFE6CF"/>
                </a:solidFill>
                <a:latin typeface="Times New Roman"/>
                <a:cs typeface="Times New Roman"/>
              </a:rPr>
              <a:t>and </a:t>
            </a:r>
            <a:r>
              <a:rPr sz="2400" spc="-105" dirty="0">
                <a:solidFill>
                  <a:srgbClr val="DFE6CF"/>
                </a:solidFill>
                <a:latin typeface="Times New Roman"/>
                <a:cs typeface="Times New Roman"/>
              </a:rPr>
              <a:t>Total  </a:t>
            </a:r>
            <a:r>
              <a:rPr sz="2400" spc="-185" dirty="0">
                <a:solidFill>
                  <a:srgbClr val="DFE6CF"/>
                </a:solidFill>
                <a:latin typeface="Times New Roman"/>
                <a:cs typeface="Times New Roman"/>
              </a:rPr>
              <a:t>Sum </a:t>
            </a:r>
            <a:r>
              <a:rPr sz="2400" dirty="0">
                <a:solidFill>
                  <a:srgbClr val="DFE6CF"/>
                </a:solidFill>
                <a:latin typeface="Times New Roman"/>
                <a:cs typeface="Times New Roman"/>
              </a:rPr>
              <a:t>of </a:t>
            </a:r>
            <a:r>
              <a:rPr sz="2400" spc="-45" dirty="0">
                <a:solidFill>
                  <a:srgbClr val="DFE6CF"/>
                </a:solidFill>
                <a:latin typeface="Times New Roman"/>
                <a:cs typeface="Times New Roman"/>
              </a:rPr>
              <a:t>cluster0 </a:t>
            </a:r>
            <a:r>
              <a:rPr sz="2400" spc="-10" dirty="0">
                <a:solidFill>
                  <a:srgbClr val="DFE6CF"/>
                </a:solidFill>
                <a:latin typeface="Times New Roman"/>
                <a:cs typeface="Times New Roman"/>
              </a:rPr>
              <a:t>has </a:t>
            </a:r>
            <a:r>
              <a:rPr sz="2400" spc="-55" dirty="0">
                <a:solidFill>
                  <a:srgbClr val="DFE6CF"/>
                </a:solidFill>
                <a:latin typeface="Times New Roman"/>
                <a:cs typeface="Times New Roman"/>
              </a:rPr>
              <a:t>smallest  </a:t>
            </a:r>
            <a:r>
              <a:rPr sz="2400" spc="-35" dirty="0">
                <a:solidFill>
                  <a:srgbClr val="DFE6CF"/>
                </a:solidFill>
                <a:latin typeface="Times New Roman"/>
                <a:cs typeface="Times New Roman"/>
              </a:rPr>
              <a:t>value. </a:t>
            </a:r>
            <a:r>
              <a:rPr sz="2400" spc="-150" dirty="0">
                <a:solidFill>
                  <a:srgbClr val="DFE6CF"/>
                </a:solidFill>
                <a:latin typeface="Times New Roman"/>
                <a:cs typeface="Times New Roman"/>
              </a:rPr>
              <a:t>It </a:t>
            </a:r>
            <a:r>
              <a:rPr sz="2400" spc="-135" dirty="0">
                <a:solidFill>
                  <a:srgbClr val="DFE6CF"/>
                </a:solidFill>
                <a:latin typeface="Times New Roman"/>
                <a:cs typeface="Times New Roman"/>
              </a:rPr>
              <a:t>shows </a:t>
            </a:r>
            <a:r>
              <a:rPr sz="2400" spc="15" dirty="0">
                <a:solidFill>
                  <a:srgbClr val="DFE6CF"/>
                </a:solidFill>
                <a:latin typeface="Times New Roman"/>
                <a:cs typeface="Times New Roman"/>
              </a:rPr>
              <a:t>that </a:t>
            </a:r>
            <a:r>
              <a:rPr sz="2400" spc="-15" dirty="0">
                <a:solidFill>
                  <a:srgbClr val="DFE6CF"/>
                </a:solidFill>
                <a:latin typeface="Times New Roman"/>
                <a:cs typeface="Times New Roman"/>
              </a:rPr>
              <a:t>the  </a:t>
            </a:r>
            <a:r>
              <a:rPr sz="2400" spc="-10" dirty="0">
                <a:solidFill>
                  <a:srgbClr val="DFE6CF"/>
                </a:solidFill>
                <a:latin typeface="Times New Roman"/>
                <a:cs typeface="Times New Roman"/>
              </a:rPr>
              <a:t>market </a:t>
            </a:r>
            <a:r>
              <a:rPr sz="2400" spc="-140" dirty="0">
                <a:solidFill>
                  <a:srgbClr val="DFE6CF"/>
                </a:solidFill>
                <a:latin typeface="Times New Roman"/>
                <a:cs typeface="Times New Roman"/>
              </a:rPr>
              <a:t>is </a:t>
            </a:r>
            <a:r>
              <a:rPr sz="2400" spc="-55" dirty="0">
                <a:solidFill>
                  <a:srgbClr val="DFE6CF"/>
                </a:solidFill>
                <a:latin typeface="Times New Roman"/>
                <a:cs typeface="Times New Roman"/>
              </a:rPr>
              <a:t>not</a:t>
            </a:r>
            <a:r>
              <a:rPr sz="2400" spc="-150" dirty="0">
                <a:solidFill>
                  <a:srgbClr val="DFE6CF"/>
                </a:solidFill>
                <a:latin typeface="Times New Roman"/>
                <a:cs typeface="Times New Roman"/>
              </a:rPr>
              <a:t> </a:t>
            </a:r>
            <a:r>
              <a:rPr sz="2400" spc="30" dirty="0">
                <a:solidFill>
                  <a:srgbClr val="DFE6CF"/>
                </a:solidFill>
                <a:latin typeface="Times New Roman"/>
                <a:cs typeface="Times New Roman"/>
              </a:rPr>
              <a:t>saturated.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ACC1C8"/>
              </a:buClr>
              <a:buFont typeface="Times New Roman"/>
              <a:buChar char="-"/>
            </a:pPr>
            <a:endParaRPr sz="3250">
              <a:latin typeface="Times New Roman"/>
              <a:cs typeface="Times New Roman"/>
            </a:endParaRPr>
          </a:p>
          <a:p>
            <a:pPr marL="287020" marR="5080" indent="-274320">
              <a:lnSpc>
                <a:spcPts val="2590"/>
              </a:lnSpc>
              <a:buClr>
                <a:srgbClr val="ACC1C8"/>
              </a:buClr>
              <a:buChar char="-"/>
              <a:tabLst>
                <a:tab pos="287020" algn="l"/>
                <a:tab pos="287655" algn="l"/>
              </a:tabLst>
            </a:pPr>
            <a:r>
              <a:rPr sz="2400" spc="-5" dirty="0">
                <a:solidFill>
                  <a:srgbClr val="DFE6CF"/>
                </a:solidFill>
                <a:latin typeface="Times New Roman"/>
                <a:cs typeface="Times New Roman"/>
              </a:rPr>
              <a:t>Cluster1 </a:t>
            </a:r>
            <a:r>
              <a:rPr sz="2400" spc="-50" dirty="0">
                <a:solidFill>
                  <a:srgbClr val="DFE6CF"/>
                </a:solidFill>
                <a:latin typeface="Times New Roman"/>
                <a:cs typeface="Times New Roman"/>
              </a:rPr>
              <a:t>: </a:t>
            </a:r>
            <a:r>
              <a:rPr sz="2400" spc="-135" dirty="0">
                <a:solidFill>
                  <a:srgbClr val="DFE6CF"/>
                </a:solidFill>
                <a:latin typeface="Times New Roman"/>
                <a:cs typeface="Times New Roman"/>
              </a:rPr>
              <a:t>The </a:t>
            </a:r>
            <a:r>
              <a:rPr sz="2400" spc="-105" dirty="0">
                <a:solidFill>
                  <a:srgbClr val="DFE6CF"/>
                </a:solidFill>
                <a:latin typeface="Times New Roman"/>
                <a:cs typeface="Times New Roman"/>
              </a:rPr>
              <a:t>Total </a:t>
            </a:r>
            <a:r>
              <a:rPr sz="2400" spc="80" dirty="0">
                <a:solidFill>
                  <a:srgbClr val="DFE6CF"/>
                </a:solidFill>
                <a:latin typeface="Times New Roman"/>
                <a:cs typeface="Times New Roman"/>
              </a:rPr>
              <a:t>and </a:t>
            </a:r>
            <a:r>
              <a:rPr sz="2400" spc="-105" dirty="0">
                <a:solidFill>
                  <a:srgbClr val="DFE6CF"/>
                </a:solidFill>
                <a:latin typeface="Times New Roman"/>
                <a:cs typeface="Times New Roman"/>
              </a:rPr>
              <a:t>Total  </a:t>
            </a:r>
            <a:r>
              <a:rPr sz="2400" spc="-185" dirty="0">
                <a:solidFill>
                  <a:srgbClr val="DFE6CF"/>
                </a:solidFill>
                <a:latin typeface="Times New Roman"/>
                <a:cs typeface="Times New Roman"/>
              </a:rPr>
              <a:t>Sum </a:t>
            </a:r>
            <a:r>
              <a:rPr sz="2400" spc="-140" dirty="0">
                <a:solidFill>
                  <a:srgbClr val="DFE6CF"/>
                </a:solidFill>
                <a:latin typeface="Times New Roman"/>
                <a:cs typeface="Times New Roman"/>
              </a:rPr>
              <a:t>is </a:t>
            </a:r>
            <a:r>
              <a:rPr sz="2400" spc="-20" dirty="0">
                <a:solidFill>
                  <a:srgbClr val="DFE6CF"/>
                </a:solidFill>
                <a:latin typeface="Times New Roman"/>
                <a:cs typeface="Times New Roman"/>
              </a:rPr>
              <a:t>very </a:t>
            </a:r>
            <a:r>
              <a:rPr sz="2400" spc="-80" dirty="0">
                <a:solidFill>
                  <a:srgbClr val="DFE6CF"/>
                </a:solidFill>
                <a:latin typeface="Times New Roman"/>
                <a:cs typeface="Times New Roman"/>
              </a:rPr>
              <a:t>high. </a:t>
            </a:r>
            <a:r>
              <a:rPr sz="2400" spc="-195" dirty="0">
                <a:solidFill>
                  <a:srgbClr val="DFE6CF"/>
                </a:solidFill>
                <a:latin typeface="Times New Roman"/>
                <a:cs typeface="Times New Roman"/>
              </a:rPr>
              <a:t>Lot </a:t>
            </a:r>
            <a:r>
              <a:rPr sz="2400" dirty="0">
                <a:solidFill>
                  <a:srgbClr val="DFE6CF"/>
                </a:solidFill>
                <a:latin typeface="Times New Roman"/>
                <a:cs typeface="Times New Roman"/>
              </a:rPr>
              <a:t>of  </a:t>
            </a:r>
            <a:r>
              <a:rPr sz="2400" spc="-60" dirty="0">
                <a:solidFill>
                  <a:srgbClr val="DFE6CF"/>
                </a:solidFill>
                <a:latin typeface="Times New Roman"/>
                <a:cs typeface="Times New Roman"/>
              </a:rPr>
              <a:t>competition. </a:t>
            </a:r>
            <a:r>
              <a:rPr sz="2400" spc="45" dirty="0">
                <a:solidFill>
                  <a:srgbClr val="DFE6CF"/>
                </a:solidFill>
                <a:latin typeface="Times New Roman"/>
                <a:cs typeface="Times New Roman"/>
              </a:rPr>
              <a:t>Saturated  </a:t>
            </a:r>
            <a:r>
              <a:rPr sz="2400" spc="-25" dirty="0">
                <a:solidFill>
                  <a:srgbClr val="DFE6CF"/>
                </a:solidFill>
                <a:latin typeface="Times New Roman"/>
                <a:cs typeface="Times New Roman"/>
              </a:rPr>
              <a:t>neighborhoods</a:t>
            </a:r>
            <a:r>
              <a:rPr sz="2000" spc="-25" dirty="0">
                <a:solidFill>
                  <a:srgbClr val="DFE6CF"/>
                </a:solidFill>
                <a:latin typeface="Times New Roman"/>
                <a:cs typeface="Times New Roman"/>
              </a:rPr>
              <a:t>.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556503" y="2694432"/>
            <a:ext cx="4040124" cy="303580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724400" y="861060"/>
            <a:ext cx="1248156" cy="2819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592580" y="1351788"/>
            <a:ext cx="888492" cy="2743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596895" y="1484376"/>
            <a:ext cx="220980" cy="640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939796" y="1347216"/>
            <a:ext cx="3777996" cy="32918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859523" y="1347216"/>
            <a:ext cx="2232660" cy="28346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310080" y="1898397"/>
            <a:ext cx="3874770" cy="4134485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287020" marR="172720" indent="-274320">
              <a:lnSpc>
                <a:spcPct val="80000"/>
              </a:lnSpc>
              <a:spcBef>
                <a:spcPts val="675"/>
              </a:spcBef>
              <a:buClr>
                <a:srgbClr val="ACC1C8"/>
              </a:buClr>
              <a:buChar char="•"/>
              <a:tabLst>
                <a:tab pos="287020" algn="l"/>
                <a:tab pos="287655" algn="l"/>
              </a:tabLst>
            </a:pPr>
            <a:r>
              <a:rPr sz="2400" spc="20" dirty="0">
                <a:solidFill>
                  <a:srgbClr val="DFE6CF"/>
                </a:solidFill>
                <a:latin typeface="Times New Roman"/>
                <a:cs typeface="Times New Roman"/>
              </a:rPr>
              <a:t>Segmenting </a:t>
            </a:r>
            <a:r>
              <a:rPr sz="2400" spc="114" dirty="0">
                <a:solidFill>
                  <a:srgbClr val="DFE6CF"/>
                </a:solidFill>
                <a:latin typeface="Times New Roman"/>
                <a:cs typeface="Times New Roman"/>
              </a:rPr>
              <a:t>and</a:t>
            </a:r>
            <a:r>
              <a:rPr sz="2400" spc="40" dirty="0">
                <a:solidFill>
                  <a:srgbClr val="DFE6C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DFE6CF"/>
                </a:solidFill>
                <a:latin typeface="Times New Roman"/>
                <a:cs typeface="Times New Roman"/>
              </a:rPr>
              <a:t>Clustering  </a:t>
            </a:r>
            <a:r>
              <a:rPr sz="2400" spc="40" dirty="0">
                <a:solidFill>
                  <a:srgbClr val="DFE6CF"/>
                </a:solidFill>
                <a:latin typeface="Times New Roman"/>
                <a:cs typeface="Times New Roman"/>
              </a:rPr>
              <a:t>Neighborhoods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550">
              <a:latin typeface="Times New Roman"/>
              <a:cs typeface="Times New Roman"/>
            </a:endParaRPr>
          </a:p>
          <a:p>
            <a:pPr marL="287020" marR="6350" indent="-274320">
              <a:lnSpc>
                <a:spcPct val="80000"/>
              </a:lnSpc>
              <a:buClr>
                <a:srgbClr val="ACC1C8"/>
              </a:buClr>
              <a:buChar char="-"/>
              <a:tabLst>
                <a:tab pos="287020" algn="l"/>
                <a:tab pos="287655" algn="l"/>
              </a:tabLst>
            </a:pPr>
            <a:r>
              <a:rPr sz="2400" spc="-5" dirty="0">
                <a:solidFill>
                  <a:srgbClr val="DFE6CF"/>
                </a:solidFill>
                <a:latin typeface="Times New Roman"/>
                <a:cs typeface="Times New Roman"/>
              </a:rPr>
              <a:t>Cluster0 </a:t>
            </a:r>
            <a:r>
              <a:rPr sz="2400" spc="-50" dirty="0">
                <a:solidFill>
                  <a:srgbClr val="DFE6CF"/>
                </a:solidFill>
                <a:latin typeface="Times New Roman"/>
                <a:cs typeface="Times New Roman"/>
              </a:rPr>
              <a:t>: </a:t>
            </a:r>
            <a:r>
              <a:rPr sz="2400" spc="-145" dirty="0">
                <a:solidFill>
                  <a:srgbClr val="DFE6CF"/>
                </a:solidFill>
                <a:latin typeface="Times New Roman"/>
                <a:cs typeface="Times New Roman"/>
              </a:rPr>
              <a:t>The </a:t>
            </a:r>
            <a:r>
              <a:rPr sz="2400" spc="-105" dirty="0">
                <a:solidFill>
                  <a:srgbClr val="DFE6CF"/>
                </a:solidFill>
                <a:latin typeface="Times New Roman"/>
                <a:cs typeface="Times New Roman"/>
              </a:rPr>
              <a:t>Total </a:t>
            </a:r>
            <a:r>
              <a:rPr sz="2400" spc="75" dirty="0">
                <a:solidFill>
                  <a:srgbClr val="DFE6CF"/>
                </a:solidFill>
                <a:latin typeface="Times New Roman"/>
                <a:cs typeface="Times New Roman"/>
              </a:rPr>
              <a:t>and </a:t>
            </a:r>
            <a:r>
              <a:rPr sz="2400" spc="-105" dirty="0">
                <a:solidFill>
                  <a:srgbClr val="DFE6CF"/>
                </a:solidFill>
                <a:latin typeface="Times New Roman"/>
                <a:cs typeface="Times New Roman"/>
              </a:rPr>
              <a:t>Total  </a:t>
            </a:r>
            <a:r>
              <a:rPr sz="2400" spc="-185" dirty="0">
                <a:solidFill>
                  <a:srgbClr val="DFE6CF"/>
                </a:solidFill>
                <a:latin typeface="Times New Roman"/>
                <a:cs typeface="Times New Roman"/>
              </a:rPr>
              <a:t>Sum </a:t>
            </a:r>
            <a:r>
              <a:rPr sz="2400" dirty="0">
                <a:solidFill>
                  <a:srgbClr val="DFE6CF"/>
                </a:solidFill>
                <a:latin typeface="Times New Roman"/>
                <a:cs typeface="Times New Roman"/>
              </a:rPr>
              <a:t>of </a:t>
            </a:r>
            <a:r>
              <a:rPr sz="2400" spc="-45" dirty="0">
                <a:solidFill>
                  <a:srgbClr val="DFE6CF"/>
                </a:solidFill>
                <a:latin typeface="Times New Roman"/>
                <a:cs typeface="Times New Roman"/>
              </a:rPr>
              <a:t>cluster0 </a:t>
            </a:r>
            <a:r>
              <a:rPr sz="2400" spc="-10" dirty="0">
                <a:solidFill>
                  <a:srgbClr val="DFE6CF"/>
                </a:solidFill>
                <a:latin typeface="Times New Roman"/>
                <a:cs typeface="Times New Roman"/>
              </a:rPr>
              <a:t>has </a:t>
            </a:r>
            <a:r>
              <a:rPr sz="2400" spc="-55" dirty="0">
                <a:solidFill>
                  <a:srgbClr val="DFE6CF"/>
                </a:solidFill>
                <a:latin typeface="Times New Roman"/>
                <a:cs typeface="Times New Roman"/>
              </a:rPr>
              <a:t>smallest  </a:t>
            </a:r>
            <a:r>
              <a:rPr sz="2400" spc="-35" dirty="0">
                <a:solidFill>
                  <a:srgbClr val="DFE6CF"/>
                </a:solidFill>
                <a:latin typeface="Times New Roman"/>
                <a:cs typeface="Times New Roman"/>
              </a:rPr>
              <a:t>value. </a:t>
            </a:r>
            <a:r>
              <a:rPr sz="2400" spc="-150" dirty="0">
                <a:solidFill>
                  <a:srgbClr val="DFE6CF"/>
                </a:solidFill>
                <a:latin typeface="Times New Roman"/>
                <a:cs typeface="Times New Roman"/>
              </a:rPr>
              <a:t>It </a:t>
            </a:r>
            <a:r>
              <a:rPr sz="2400" spc="-135" dirty="0">
                <a:solidFill>
                  <a:srgbClr val="DFE6CF"/>
                </a:solidFill>
                <a:latin typeface="Times New Roman"/>
                <a:cs typeface="Times New Roman"/>
              </a:rPr>
              <a:t>shows </a:t>
            </a:r>
            <a:r>
              <a:rPr sz="2400" spc="15" dirty="0">
                <a:solidFill>
                  <a:srgbClr val="DFE6CF"/>
                </a:solidFill>
                <a:latin typeface="Times New Roman"/>
                <a:cs typeface="Times New Roman"/>
              </a:rPr>
              <a:t>that </a:t>
            </a:r>
            <a:r>
              <a:rPr sz="2400" spc="-15" dirty="0">
                <a:solidFill>
                  <a:srgbClr val="DFE6CF"/>
                </a:solidFill>
                <a:latin typeface="Times New Roman"/>
                <a:cs typeface="Times New Roman"/>
              </a:rPr>
              <a:t>the  </a:t>
            </a:r>
            <a:r>
              <a:rPr sz="2400" spc="-10" dirty="0">
                <a:solidFill>
                  <a:srgbClr val="DFE6CF"/>
                </a:solidFill>
                <a:latin typeface="Times New Roman"/>
                <a:cs typeface="Times New Roman"/>
              </a:rPr>
              <a:t>market </a:t>
            </a:r>
            <a:r>
              <a:rPr sz="2400" spc="-140" dirty="0">
                <a:solidFill>
                  <a:srgbClr val="DFE6CF"/>
                </a:solidFill>
                <a:latin typeface="Times New Roman"/>
                <a:cs typeface="Times New Roman"/>
              </a:rPr>
              <a:t>is </a:t>
            </a:r>
            <a:r>
              <a:rPr sz="2400" spc="-55" dirty="0">
                <a:solidFill>
                  <a:srgbClr val="DFE6CF"/>
                </a:solidFill>
                <a:latin typeface="Times New Roman"/>
                <a:cs typeface="Times New Roman"/>
              </a:rPr>
              <a:t>not </a:t>
            </a:r>
            <a:r>
              <a:rPr sz="2400" dirty="0">
                <a:solidFill>
                  <a:srgbClr val="DFE6CF"/>
                </a:solidFill>
                <a:latin typeface="Times New Roman"/>
                <a:cs typeface="Times New Roman"/>
              </a:rPr>
              <a:t>saturated.There  </a:t>
            </a:r>
            <a:r>
              <a:rPr sz="2400" spc="125" dirty="0">
                <a:solidFill>
                  <a:srgbClr val="DFE6CF"/>
                </a:solidFill>
                <a:latin typeface="Times New Roman"/>
                <a:cs typeface="Times New Roman"/>
              </a:rPr>
              <a:t>are </a:t>
            </a:r>
            <a:r>
              <a:rPr sz="2400" spc="50" dirty="0">
                <a:solidFill>
                  <a:srgbClr val="DFE6CF"/>
                </a:solidFill>
                <a:latin typeface="Times New Roman"/>
                <a:cs typeface="Times New Roman"/>
              </a:rPr>
              <a:t>untapped</a:t>
            </a:r>
            <a:r>
              <a:rPr sz="2400" dirty="0">
                <a:solidFill>
                  <a:srgbClr val="DFE6CF"/>
                </a:solidFill>
                <a:latin typeface="Times New Roman"/>
                <a:cs typeface="Times New Roman"/>
              </a:rPr>
              <a:t> </a:t>
            </a:r>
            <a:r>
              <a:rPr sz="2400" spc="-35" dirty="0">
                <a:solidFill>
                  <a:srgbClr val="DFE6CF"/>
                </a:solidFill>
                <a:latin typeface="Times New Roman"/>
                <a:cs typeface="Times New Roman"/>
              </a:rPr>
              <a:t>markets.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ACC1C8"/>
              </a:buClr>
              <a:buFont typeface="Times New Roman"/>
              <a:buChar char="-"/>
            </a:pPr>
            <a:endParaRPr sz="3000">
              <a:latin typeface="Times New Roman"/>
              <a:cs typeface="Times New Roman"/>
            </a:endParaRPr>
          </a:p>
          <a:p>
            <a:pPr marL="287020" marR="5080" indent="-274320">
              <a:lnSpc>
                <a:spcPct val="80000"/>
              </a:lnSpc>
              <a:buClr>
                <a:srgbClr val="ACC1C8"/>
              </a:buClr>
              <a:buChar char="-"/>
              <a:tabLst>
                <a:tab pos="287020" algn="l"/>
                <a:tab pos="287655" algn="l"/>
              </a:tabLst>
            </a:pPr>
            <a:r>
              <a:rPr sz="2400" spc="-5" dirty="0">
                <a:solidFill>
                  <a:srgbClr val="DFE6CF"/>
                </a:solidFill>
                <a:latin typeface="Times New Roman"/>
                <a:cs typeface="Times New Roman"/>
              </a:rPr>
              <a:t>Cluster1 </a:t>
            </a:r>
            <a:r>
              <a:rPr sz="2400" spc="-50" dirty="0">
                <a:solidFill>
                  <a:srgbClr val="DFE6CF"/>
                </a:solidFill>
                <a:latin typeface="Times New Roman"/>
                <a:cs typeface="Times New Roman"/>
              </a:rPr>
              <a:t>: </a:t>
            </a:r>
            <a:r>
              <a:rPr sz="2400" spc="-135" dirty="0">
                <a:solidFill>
                  <a:srgbClr val="DFE6CF"/>
                </a:solidFill>
                <a:latin typeface="Times New Roman"/>
                <a:cs typeface="Times New Roman"/>
              </a:rPr>
              <a:t>The </a:t>
            </a:r>
            <a:r>
              <a:rPr sz="2400" spc="-105" dirty="0">
                <a:solidFill>
                  <a:srgbClr val="DFE6CF"/>
                </a:solidFill>
                <a:latin typeface="Times New Roman"/>
                <a:cs typeface="Times New Roman"/>
              </a:rPr>
              <a:t>Total </a:t>
            </a:r>
            <a:r>
              <a:rPr sz="2400" spc="80" dirty="0">
                <a:solidFill>
                  <a:srgbClr val="DFE6CF"/>
                </a:solidFill>
                <a:latin typeface="Times New Roman"/>
                <a:cs typeface="Times New Roman"/>
              </a:rPr>
              <a:t>and </a:t>
            </a:r>
            <a:r>
              <a:rPr sz="2400" spc="-105" dirty="0">
                <a:solidFill>
                  <a:srgbClr val="DFE6CF"/>
                </a:solidFill>
                <a:latin typeface="Times New Roman"/>
                <a:cs typeface="Times New Roman"/>
              </a:rPr>
              <a:t>Total  </a:t>
            </a:r>
            <a:r>
              <a:rPr sz="2400" spc="-185" dirty="0">
                <a:solidFill>
                  <a:srgbClr val="DFE6CF"/>
                </a:solidFill>
                <a:latin typeface="Times New Roman"/>
                <a:cs typeface="Times New Roman"/>
              </a:rPr>
              <a:t>Sum </a:t>
            </a:r>
            <a:r>
              <a:rPr sz="2400" spc="-140" dirty="0">
                <a:solidFill>
                  <a:srgbClr val="DFE6CF"/>
                </a:solidFill>
                <a:latin typeface="Times New Roman"/>
                <a:cs typeface="Times New Roman"/>
              </a:rPr>
              <a:t>is </a:t>
            </a:r>
            <a:r>
              <a:rPr sz="2400" spc="-20" dirty="0">
                <a:solidFill>
                  <a:srgbClr val="DFE6CF"/>
                </a:solidFill>
                <a:latin typeface="Times New Roman"/>
                <a:cs typeface="Times New Roman"/>
              </a:rPr>
              <a:t>very </a:t>
            </a:r>
            <a:r>
              <a:rPr sz="2400" spc="-80" dirty="0">
                <a:solidFill>
                  <a:srgbClr val="DFE6CF"/>
                </a:solidFill>
                <a:latin typeface="Times New Roman"/>
                <a:cs typeface="Times New Roman"/>
              </a:rPr>
              <a:t>high. </a:t>
            </a:r>
            <a:r>
              <a:rPr sz="2400" spc="-195" dirty="0">
                <a:solidFill>
                  <a:srgbClr val="DFE6CF"/>
                </a:solidFill>
                <a:latin typeface="Times New Roman"/>
                <a:cs typeface="Times New Roman"/>
              </a:rPr>
              <a:t>Lot </a:t>
            </a:r>
            <a:r>
              <a:rPr sz="2400" dirty="0">
                <a:solidFill>
                  <a:srgbClr val="DFE6CF"/>
                </a:solidFill>
                <a:latin typeface="Times New Roman"/>
                <a:cs typeface="Times New Roman"/>
              </a:rPr>
              <a:t>of  </a:t>
            </a:r>
            <a:r>
              <a:rPr sz="2400" spc="-60" dirty="0">
                <a:solidFill>
                  <a:srgbClr val="DFE6CF"/>
                </a:solidFill>
                <a:latin typeface="Times New Roman"/>
                <a:cs typeface="Times New Roman"/>
              </a:rPr>
              <a:t>competition. </a:t>
            </a:r>
            <a:r>
              <a:rPr sz="2400" spc="45" dirty="0">
                <a:solidFill>
                  <a:srgbClr val="DFE6CF"/>
                </a:solidFill>
                <a:latin typeface="Times New Roman"/>
                <a:cs typeface="Times New Roman"/>
              </a:rPr>
              <a:t>Saturated  </a:t>
            </a:r>
            <a:r>
              <a:rPr sz="2400" spc="-25" dirty="0">
                <a:solidFill>
                  <a:srgbClr val="DFE6CF"/>
                </a:solidFill>
                <a:latin typeface="Times New Roman"/>
                <a:cs typeface="Times New Roman"/>
              </a:rPr>
              <a:t>neighborhoods</a:t>
            </a:r>
            <a:r>
              <a:rPr sz="2000" spc="-25" dirty="0">
                <a:solidFill>
                  <a:srgbClr val="DFE6CF"/>
                </a:solidFill>
                <a:latin typeface="Times New Roman"/>
                <a:cs typeface="Times New Roman"/>
              </a:rPr>
              <a:t>.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340096" y="1758696"/>
            <a:ext cx="4049267" cy="260299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410200" y="4568952"/>
            <a:ext cx="4116324" cy="202539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140708" y="1301496"/>
            <a:ext cx="2401824" cy="3154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310123" y="1906034"/>
            <a:ext cx="4269105" cy="4450715"/>
          </a:xfrm>
          <a:prstGeom prst="rect">
            <a:avLst/>
          </a:prstGeom>
        </p:spPr>
        <p:txBody>
          <a:bodyPr vert="horz" wrap="square" lIns="0" tIns="78740" rIns="0" bIns="0" rtlCol="0">
            <a:spAutoFit/>
          </a:bodyPr>
          <a:lstStyle/>
          <a:p>
            <a:pPr marL="286385" marR="5080" indent="-273685">
              <a:lnSpc>
                <a:spcPct val="80000"/>
              </a:lnSpc>
              <a:spcBef>
                <a:spcPts val="620"/>
              </a:spcBef>
              <a:buClr>
                <a:srgbClr val="ACC1C8"/>
              </a:buClr>
              <a:buChar char="•"/>
              <a:tabLst>
                <a:tab pos="286385" algn="l"/>
                <a:tab pos="287020" algn="l"/>
              </a:tabLst>
            </a:pPr>
            <a:r>
              <a:rPr sz="2200" spc="-5" dirty="0">
                <a:solidFill>
                  <a:srgbClr val="DFE6CF"/>
                </a:solidFill>
                <a:latin typeface="Times New Roman"/>
                <a:cs typeface="Times New Roman"/>
              </a:rPr>
              <a:t>Scope </a:t>
            </a:r>
            <a:r>
              <a:rPr sz="2200" spc="-15" dirty="0">
                <a:solidFill>
                  <a:srgbClr val="DFE6CF"/>
                </a:solidFill>
                <a:latin typeface="Times New Roman"/>
                <a:cs typeface="Times New Roman"/>
              </a:rPr>
              <a:t>to </a:t>
            </a:r>
            <a:r>
              <a:rPr sz="2200" spc="20" dirty="0">
                <a:solidFill>
                  <a:srgbClr val="DFE6CF"/>
                </a:solidFill>
                <a:latin typeface="Times New Roman"/>
                <a:cs typeface="Times New Roman"/>
              </a:rPr>
              <a:t>explore </a:t>
            </a:r>
            <a:r>
              <a:rPr sz="2200" spc="-105" dirty="0">
                <a:solidFill>
                  <a:srgbClr val="DFE6CF"/>
                </a:solidFill>
                <a:latin typeface="Times New Roman"/>
                <a:cs typeface="Times New Roman"/>
              </a:rPr>
              <a:t>cuisines </a:t>
            </a:r>
            <a:r>
              <a:rPr sz="2200" spc="-5" dirty="0">
                <a:solidFill>
                  <a:srgbClr val="DFE6CF"/>
                </a:solidFill>
                <a:latin typeface="Times New Roman"/>
                <a:cs typeface="Times New Roman"/>
              </a:rPr>
              <a:t>of </a:t>
            </a:r>
            <a:r>
              <a:rPr sz="2200" spc="-55" dirty="0">
                <a:solidFill>
                  <a:srgbClr val="DFE6CF"/>
                </a:solidFill>
                <a:latin typeface="Times New Roman"/>
                <a:cs typeface="Times New Roman"/>
              </a:rPr>
              <a:t>various  </a:t>
            </a:r>
            <a:r>
              <a:rPr sz="2200" spc="-65" dirty="0">
                <a:solidFill>
                  <a:srgbClr val="DFE6CF"/>
                </a:solidFill>
                <a:latin typeface="Times New Roman"/>
                <a:cs typeface="Times New Roman"/>
              </a:rPr>
              <a:t>countries </a:t>
            </a:r>
            <a:r>
              <a:rPr sz="2200" spc="-140" dirty="0">
                <a:solidFill>
                  <a:srgbClr val="DFE6CF"/>
                </a:solidFill>
                <a:latin typeface="Times New Roman"/>
                <a:cs typeface="Times New Roman"/>
              </a:rPr>
              <a:t>in </a:t>
            </a:r>
            <a:r>
              <a:rPr sz="2200" spc="-105" dirty="0">
                <a:solidFill>
                  <a:srgbClr val="DFE6CF"/>
                </a:solidFill>
                <a:latin typeface="Times New Roman"/>
                <a:cs typeface="Times New Roman"/>
              </a:rPr>
              <a:t>Bronx, </a:t>
            </a:r>
            <a:r>
              <a:rPr sz="2200" spc="-10" dirty="0">
                <a:solidFill>
                  <a:srgbClr val="DFE6CF"/>
                </a:solidFill>
                <a:latin typeface="Times New Roman"/>
                <a:cs typeface="Times New Roman"/>
              </a:rPr>
              <a:t>Queens </a:t>
            </a:r>
            <a:r>
              <a:rPr sz="2200" spc="65" dirty="0">
                <a:solidFill>
                  <a:srgbClr val="DFE6CF"/>
                </a:solidFill>
                <a:latin typeface="Times New Roman"/>
                <a:cs typeface="Times New Roman"/>
              </a:rPr>
              <a:t>and  </a:t>
            </a:r>
            <a:r>
              <a:rPr sz="2200" spc="10" dirty="0">
                <a:solidFill>
                  <a:srgbClr val="DFE6CF"/>
                </a:solidFill>
                <a:latin typeface="Times New Roman"/>
                <a:cs typeface="Times New Roman"/>
              </a:rPr>
              <a:t>Staten</a:t>
            </a:r>
            <a:r>
              <a:rPr sz="2200" spc="65" dirty="0">
                <a:solidFill>
                  <a:srgbClr val="DFE6CF"/>
                </a:solidFill>
                <a:latin typeface="Times New Roman"/>
                <a:cs typeface="Times New Roman"/>
              </a:rPr>
              <a:t> </a:t>
            </a:r>
            <a:r>
              <a:rPr sz="2200" spc="-55" dirty="0">
                <a:solidFill>
                  <a:srgbClr val="DFE6CF"/>
                </a:solidFill>
                <a:latin typeface="Times New Roman"/>
                <a:cs typeface="Times New Roman"/>
              </a:rPr>
              <a:t>Island</a:t>
            </a:r>
            <a:endParaRPr sz="2200">
              <a:latin typeface="Times New Roman"/>
              <a:cs typeface="Times New Roman"/>
            </a:endParaRPr>
          </a:p>
          <a:p>
            <a:pPr marL="286385" marR="27940" indent="-273685">
              <a:lnSpc>
                <a:spcPct val="80000"/>
              </a:lnSpc>
              <a:spcBef>
                <a:spcPts val="530"/>
              </a:spcBef>
              <a:buClr>
                <a:srgbClr val="ACC1C8"/>
              </a:buClr>
              <a:buChar char="•"/>
              <a:tabLst>
                <a:tab pos="286385" algn="l"/>
                <a:tab pos="287020" algn="l"/>
              </a:tabLst>
            </a:pPr>
            <a:r>
              <a:rPr sz="2200" spc="-200" dirty="0">
                <a:solidFill>
                  <a:srgbClr val="DFE6CF"/>
                </a:solidFill>
                <a:latin typeface="Times New Roman"/>
                <a:cs typeface="Times New Roman"/>
              </a:rPr>
              <a:t>In </a:t>
            </a:r>
            <a:r>
              <a:rPr sz="2200" spc="-5" dirty="0">
                <a:solidFill>
                  <a:srgbClr val="DFE6CF"/>
                </a:solidFill>
                <a:latin typeface="Times New Roman"/>
                <a:cs typeface="Times New Roman"/>
              </a:rPr>
              <a:t>Manhattan </a:t>
            </a:r>
            <a:r>
              <a:rPr sz="2200" spc="65" dirty="0">
                <a:solidFill>
                  <a:srgbClr val="DFE6CF"/>
                </a:solidFill>
                <a:latin typeface="Times New Roman"/>
                <a:cs typeface="Times New Roman"/>
              </a:rPr>
              <a:t>and </a:t>
            </a:r>
            <a:r>
              <a:rPr sz="2200" spc="-105" dirty="0">
                <a:solidFill>
                  <a:srgbClr val="DFE6CF"/>
                </a:solidFill>
                <a:latin typeface="Times New Roman"/>
                <a:cs typeface="Times New Roman"/>
              </a:rPr>
              <a:t>Brooklyn  </a:t>
            </a:r>
            <a:r>
              <a:rPr sz="2200" dirty="0">
                <a:solidFill>
                  <a:srgbClr val="DFE6CF"/>
                </a:solidFill>
                <a:latin typeface="Times New Roman"/>
                <a:cs typeface="Times New Roman"/>
              </a:rPr>
              <a:t>restaurants </a:t>
            </a:r>
            <a:r>
              <a:rPr sz="2200" spc="-70" dirty="0">
                <a:solidFill>
                  <a:srgbClr val="DFE6CF"/>
                </a:solidFill>
                <a:latin typeface="Times New Roman"/>
                <a:cs typeface="Times New Roman"/>
              </a:rPr>
              <a:t>, </a:t>
            </a:r>
            <a:r>
              <a:rPr sz="2200" spc="-105" dirty="0">
                <a:solidFill>
                  <a:srgbClr val="DFE6CF"/>
                </a:solidFill>
                <a:latin typeface="Times New Roman"/>
                <a:cs typeface="Times New Roman"/>
              </a:rPr>
              <a:t>cuisines </a:t>
            </a:r>
            <a:r>
              <a:rPr sz="2200" spc="-5" dirty="0">
                <a:solidFill>
                  <a:srgbClr val="DFE6CF"/>
                </a:solidFill>
                <a:latin typeface="Times New Roman"/>
                <a:cs typeface="Times New Roman"/>
              </a:rPr>
              <a:t>of </a:t>
            </a:r>
            <a:r>
              <a:rPr sz="2200" spc="-55" dirty="0">
                <a:solidFill>
                  <a:srgbClr val="DFE6CF"/>
                </a:solidFill>
                <a:latin typeface="Times New Roman"/>
                <a:cs typeface="Times New Roman"/>
              </a:rPr>
              <a:t>many  </a:t>
            </a:r>
            <a:r>
              <a:rPr sz="2200" spc="-65" dirty="0">
                <a:solidFill>
                  <a:srgbClr val="DFE6CF"/>
                </a:solidFill>
                <a:latin typeface="Times New Roman"/>
                <a:cs typeface="Times New Roman"/>
              </a:rPr>
              <a:t>countries </a:t>
            </a:r>
            <a:r>
              <a:rPr sz="2200" spc="120" dirty="0">
                <a:solidFill>
                  <a:srgbClr val="DFE6CF"/>
                </a:solidFill>
                <a:latin typeface="Times New Roman"/>
                <a:cs typeface="Times New Roman"/>
              </a:rPr>
              <a:t>are </a:t>
            </a:r>
            <a:r>
              <a:rPr sz="2200" spc="90" dirty="0">
                <a:solidFill>
                  <a:srgbClr val="DFE6CF"/>
                </a:solidFill>
                <a:latin typeface="Times New Roman"/>
                <a:cs typeface="Times New Roman"/>
              </a:rPr>
              <a:t>part </a:t>
            </a:r>
            <a:r>
              <a:rPr sz="2200" spc="5" dirty="0">
                <a:solidFill>
                  <a:srgbClr val="DFE6CF"/>
                </a:solidFill>
                <a:latin typeface="Times New Roman"/>
                <a:cs typeface="Times New Roman"/>
              </a:rPr>
              <a:t>of </a:t>
            </a:r>
            <a:r>
              <a:rPr sz="2200" spc="-35" dirty="0">
                <a:solidFill>
                  <a:srgbClr val="DFE6CF"/>
                </a:solidFill>
                <a:latin typeface="Times New Roman"/>
                <a:cs typeface="Times New Roman"/>
              </a:rPr>
              <a:t>their </a:t>
            </a:r>
            <a:r>
              <a:rPr sz="2200" spc="-100" dirty="0">
                <a:solidFill>
                  <a:srgbClr val="DFE6CF"/>
                </a:solidFill>
                <a:latin typeface="Times New Roman"/>
                <a:cs typeface="Times New Roman"/>
              </a:rPr>
              <a:t>Menu.  </a:t>
            </a:r>
            <a:r>
              <a:rPr sz="2200" spc="-195" dirty="0">
                <a:solidFill>
                  <a:srgbClr val="DFE6CF"/>
                </a:solidFill>
                <a:latin typeface="Times New Roman"/>
                <a:cs typeface="Times New Roman"/>
              </a:rPr>
              <a:t>Risk </a:t>
            </a:r>
            <a:r>
              <a:rPr sz="2200" spc="-20" dirty="0">
                <a:solidFill>
                  <a:srgbClr val="DFE6CF"/>
                </a:solidFill>
                <a:latin typeface="Times New Roman"/>
                <a:cs typeface="Times New Roman"/>
              </a:rPr>
              <a:t>can </a:t>
            </a:r>
            <a:r>
              <a:rPr sz="2200" spc="110" dirty="0">
                <a:solidFill>
                  <a:srgbClr val="DFE6CF"/>
                </a:solidFill>
                <a:latin typeface="Times New Roman"/>
                <a:cs typeface="Times New Roman"/>
              </a:rPr>
              <a:t>be </a:t>
            </a:r>
            <a:r>
              <a:rPr sz="2200" dirty="0">
                <a:solidFill>
                  <a:srgbClr val="DFE6CF"/>
                </a:solidFill>
                <a:latin typeface="Times New Roman"/>
                <a:cs typeface="Times New Roman"/>
              </a:rPr>
              <a:t>taken </a:t>
            </a:r>
            <a:r>
              <a:rPr sz="2200" spc="-105" dirty="0">
                <a:solidFill>
                  <a:srgbClr val="DFE6CF"/>
                </a:solidFill>
                <a:latin typeface="Times New Roman"/>
                <a:cs typeface="Times New Roman"/>
              </a:rPr>
              <a:t>with </a:t>
            </a:r>
            <a:r>
              <a:rPr sz="2200" spc="85" dirty="0">
                <a:solidFill>
                  <a:srgbClr val="DFE6CF"/>
                </a:solidFill>
                <a:latin typeface="Times New Roman"/>
                <a:cs typeface="Times New Roman"/>
              </a:rPr>
              <a:t>great </a:t>
            </a:r>
            <a:r>
              <a:rPr sz="2200" spc="-110" dirty="0">
                <a:solidFill>
                  <a:srgbClr val="DFE6CF"/>
                </a:solidFill>
                <a:latin typeface="Times New Roman"/>
                <a:cs typeface="Times New Roman"/>
              </a:rPr>
              <a:t>menu  </a:t>
            </a:r>
            <a:r>
              <a:rPr sz="2200" spc="-75" dirty="0">
                <a:solidFill>
                  <a:srgbClr val="DFE6CF"/>
                </a:solidFill>
                <a:latin typeface="Times New Roman"/>
                <a:cs typeface="Times New Roman"/>
              </a:rPr>
              <a:t>on </a:t>
            </a:r>
            <a:r>
              <a:rPr sz="2200" spc="60" dirty="0">
                <a:solidFill>
                  <a:srgbClr val="DFE6CF"/>
                </a:solidFill>
                <a:latin typeface="Times New Roman"/>
                <a:cs typeface="Times New Roman"/>
              </a:rPr>
              <a:t>board. </a:t>
            </a:r>
            <a:r>
              <a:rPr sz="2200" spc="-135" dirty="0">
                <a:solidFill>
                  <a:srgbClr val="DFE6CF"/>
                </a:solidFill>
                <a:latin typeface="Times New Roman"/>
                <a:cs typeface="Times New Roman"/>
              </a:rPr>
              <a:t>It </a:t>
            </a:r>
            <a:r>
              <a:rPr sz="2200" spc="-5" dirty="0">
                <a:solidFill>
                  <a:srgbClr val="DFE6CF"/>
                </a:solidFill>
                <a:latin typeface="Times New Roman"/>
                <a:cs typeface="Times New Roman"/>
              </a:rPr>
              <a:t>also </a:t>
            </a:r>
            <a:r>
              <a:rPr sz="2200" spc="-114" dirty="0">
                <a:solidFill>
                  <a:srgbClr val="DFE6CF"/>
                </a:solidFill>
                <a:latin typeface="Times New Roman"/>
                <a:cs typeface="Times New Roman"/>
              </a:rPr>
              <a:t>shows </a:t>
            </a:r>
            <a:r>
              <a:rPr sz="2200" spc="55" dirty="0">
                <a:solidFill>
                  <a:srgbClr val="DFE6CF"/>
                </a:solidFill>
                <a:latin typeface="Times New Roman"/>
                <a:cs typeface="Times New Roman"/>
              </a:rPr>
              <a:t>people </a:t>
            </a:r>
            <a:r>
              <a:rPr sz="2200" spc="-50" dirty="0">
                <a:solidFill>
                  <a:srgbClr val="DFE6CF"/>
                </a:solidFill>
                <a:latin typeface="Times New Roman"/>
                <a:cs typeface="Times New Roman"/>
              </a:rPr>
              <a:t>love  </a:t>
            </a:r>
            <a:r>
              <a:rPr sz="2200" spc="65" dirty="0">
                <a:solidFill>
                  <a:srgbClr val="DFE6CF"/>
                </a:solidFill>
                <a:latin typeface="Times New Roman"/>
                <a:cs typeface="Times New Roman"/>
              </a:rPr>
              <a:t>and </a:t>
            </a:r>
            <a:r>
              <a:rPr sz="2200" spc="20" dirty="0">
                <a:solidFill>
                  <a:srgbClr val="DFE6CF"/>
                </a:solidFill>
                <a:latin typeface="Times New Roman"/>
                <a:cs typeface="Times New Roman"/>
              </a:rPr>
              <a:t>explore </a:t>
            </a:r>
            <a:r>
              <a:rPr sz="2200" spc="-105" dirty="0">
                <a:solidFill>
                  <a:srgbClr val="DFE6CF"/>
                </a:solidFill>
                <a:latin typeface="Times New Roman"/>
                <a:cs typeface="Times New Roman"/>
              </a:rPr>
              <a:t>cuisines </a:t>
            </a:r>
            <a:r>
              <a:rPr sz="2200" spc="5" dirty="0">
                <a:solidFill>
                  <a:srgbClr val="DFE6CF"/>
                </a:solidFill>
                <a:latin typeface="Times New Roman"/>
                <a:cs typeface="Times New Roman"/>
              </a:rPr>
              <a:t>of </a:t>
            </a:r>
            <a:r>
              <a:rPr sz="2200" spc="-55" dirty="0">
                <a:solidFill>
                  <a:srgbClr val="DFE6CF"/>
                </a:solidFill>
                <a:latin typeface="Times New Roman"/>
                <a:cs typeface="Times New Roman"/>
              </a:rPr>
              <a:t>various  </a:t>
            </a:r>
            <a:r>
              <a:rPr sz="2200" spc="-70" dirty="0">
                <a:solidFill>
                  <a:srgbClr val="DFE6CF"/>
                </a:solidFill>
                <a:latin typeface="Times New Roman"/>
                <a:cs typeface="Times New Roman"/>
              </a:rPr>
              <a:t>countries.</a:t>
            </a:r>
            <a:endParaRPr sz="2200">
              <a:latin typeface="Times New Roman"/>
              <a:cs typeface="Times New Roman"/>
            </a:endParaRPr>
          </a:p>
          <a:p>
            <a:pPr marL="286385" marR="33655" indent="-273685">
              <a:lnSpc>
                <a:spcPts val="2110"/>
              </a:lnSpc>
              <a:spcBef>
                <a:spcPts val="509"/>
              </a:spcBef>
              <a:buClr>
                <a:srgbClr val="ACC1C8"/>
              </a:buClr>
              <a:buChar char="•"/>
              <a:tabLst>
                <a:tab pos="286385" algn="l"/>
                <a:tab pos="287020" algn="l"/>
              </a:tabLst>
            </a:pPr>
            <a:r>
              <a:rPr sz="2200" spc="-5" dirty="0">
                <a:solidFill>
                  <a:srgbClr val="DFE6CF"/>
                </a:solidFill>
                <a:latin typeface="Times New Roman"/>
                <a:cs typeface="Times New Roman"/>
              </a:rPr>
              <a:t>Scope </a:t>
            </a:r>
            <a:r>
              <a:rPr sz="2200" spc="-15" dirty="0">
                <a:solidFill>
                  <a:srgbClr val="DFE6CF"/>
                </a:solidFill>
                <a:latin typeface="Times New Roman"/>
                <a:cs typeface="Times New Roman"/>
              </a:rPr>
              <a:t>to </a:t>
            </a:r>
            <a:r>
              <a:rPr sz="2200" spc="-10" dirty="0">
                <a:solidFill>
                  <a:srgbClr val="DFE6CF"/>
                </a:solidFill>
                <a:latin typeface="Times New Roman"/>
                <a:cs typeface="Times New Roman"/>
              </a:rPr>
              <a:t>increase </a:t>
            </a:r>
            <a:r>
              <a:rPr sz="2200" spc="-40" dirty="0">
                <a:solidFill>
                  <a:srgbClr val="DFE6CF"/>
                </a:solidFill>
                <a:latin typeface="Times New Roman"/>
                <a:cs typeface="Times New Roman"/>
              </a:rPr>
              <a:t>Farmers </a:t>
            </a:r>
            <a:r>
              <a:rPr sz="2200" spc="-25" dirty="0">
                <a:solidFill>
                  <a:srgbClr val="DFE6CF"/>
                </a:solidFill>
                <a:latin typeface="Times New Roman"/>
                <a:cs typeface="Times New Roman"/>
              </a:rPr>
              <a:t>markets  </a:t>
            </a:r>
            <a:r>
              <a:rPr sz="2200" spc="-140" dirty="0">
                <a:solidFill>
                  <a:srgbClr val="DFE6CF"/>
                </a:solidFill>
                <a:latin typeface="Times New Roman"/>
                <a:cs typeface="Times New Roman"/>
              </a:rPr>
              <a:t>in </a:t>
            </a:r>
            <a:r>
              <a:rPr sz="2200" spc="-105" dirty="0">
                <a:solidFill>
                  <a:srgbClr val="DFE6CF"/>
                </a:solidFill>
                <a:latin typeface="Times New Roman"/>
                <a:cs typeface="Times New Roman"/>
              </a:rPr>
              <a:t>Bronx, </a:t>
            </a:r>
            <a:r>
              <a:rPr sz="2200" spc="-10" dirty="0">
                <a:solidFill>
                  <a:srgbClr val="DFE6CF"/>
                </a:solidFill>
                <a:latin typeface="Times New Roman"/>
                <a:cs typeface="Times New Roman"/>
              </a:rPr>
              <a:t>Queens </a:t>
            </a:r>
            <a:r>
              <a:rPr sz="2200" spc="65" dirty="0">
                <a:solidFill>
                  <a:srgbClr val="DFE6CF"/>
                </a:solidFill>
                <a:latin typeface="Times New Roman"/>
                <a:cs typeface="Times New Roman"/>
              </a:rPr>
              <a:t>and </a:t>
            </a:r>
            <a:r>
              <a:rPr sz="2200" spc="10" dirty="0">
                <a:solidFill>
                  <a:srgbClr val="DFE6CF"/>
                </a:solidFill>
                <a:latin typeface="Times New Roman"/>
                <a:cs typeface="Times New Roman"/>
              </a:rPr>
              <a:t>Staten</a:t>
            </a:r>
            <a:r>
              <a:rPr sz="2200" spc="-375" dirty="0">
                <a:solidFill>
                  <a:srgbClr val="DFE6CF"/>
                </a:solidFill>
                <a:latin typeface="Times New Roman"/>
                <a:cs typeface="Times New Roman"/>
              </a:rPr>
              <a:t> </a:t>
            </a:r>
            <a:r>
              <a:rPr sz="2200" spc="-60" dirty="0">
                <a:solidFill>
                  <a:srgbClr val="DFE6CF"/>
                </a:solidFill>
                <a:latin typeface="Times New Roman"/>
                <a:cs typeface="Times New Roman"/>
              </a:rPr>
              <a:t>Island.</a:t>
            </a:r>
            <a:endParaRPr sz="2200">
              <a:latin typeface="Times New Roman"/>
              <a:cs typeface="Times New Roman"/>
            </a:endParaRPr>
          </a:p>
          <a:p>
            <a:pPr marL="286385" indent="-286385">
              <a:lnSpc>
                <a:spcPct val="100000"/>
              </a:lnSpc>
              <a:spcBef>
                <a:spcPts val="25"/>
              </a:spcBef>
              <a:buClr>
                <a:srgbClr val="ACC1C8"/>
              </a:buClr>
              <a:buChar char="-"/>
              <a:tabLst>
                <a:tab pos="286385" algn="l"/>
                <a:tab pos="287020" algn="l"/>
              </a:tabLst>
            </a:pPr>
            <a:r>
              <a:rPr sz="2200" spc="-80" dirty="0">
                <a:solidFill>
                  <a:srgbClr val="DFE6CF"/>
                </a:solidFill>
                <a:latin typeface="Times New Roman"/>
                <a:cs typeface="Times New Roman"/>
              </a:rPr>
              <a:t>Region </a:t>
            </a:r>
            <a:r>
              <a:rPr sz="2200" spc="-5" dirty="0">
                <a:solidFill>
                  <a:srgbClr val="DFE6CF"/>
                </a:solidFill>
                <a:latin typeface="Times New Roman"/>
                <a:cs typeface="Times New Roman"/>
              </a:rPr>
              <a:t>-</a:t>
            </a:r>
            <a:r>
              <a:rPr sz="2200" spc="200" dirty="0">
                <a:solidFill>
                  <a:srgbClr val="DFE6CF"/>
                </a:solidFill>
                <a:latin typeface="Times New Roman"/>
                <a:cs typeface="Times New Roman"/>
              </a:rPr>
              <a:t> </a:t>
            </a:r>
            <a:r>
              <a:rPr sz="2200" spc="-45" dirty="0">
                <a:solidFill>
                  <a:srgbClr val="DFE6CF"/>
                </a:solidFill>
                <a:latin typeface="Times New Roman"/>
                <a:cs typeface="Times New Roman"/>
              </a:rPr>
              <a:t>Cluster0</a:t>
            </a:r>
            <a:endParaRPr sz="2200">
              <a:latin typeface="Times New Roman"/>
              <a:cs typeface="Times New Roman"/>
            </a:endParaRPr>
          </a:p>
          <a:p>
            <a:pPr marL="286385" marR="421005" indent="-286385">
              <a:lnSpc>
                <a:spcPct val="100000"/>
              </a:lnSpc>
              <a:buClr>
                <a:srgbClr val="ACC1C8"/>
              </a:buClr>
              <a:buChar char="-"/>
              <a:tabLst>
                <a:tab pos="286385" algn="l"/>
                <a:tab pos="287020" algn="l"/>
              </a:tabLst>
            </a:pPr>
            <a:r>
              <a:rPr sz="2200" spc="-10" dirty="0">
                <a:solidFill>
                  <a:srgbClr val="DFE6CF"/>
                </a:solidFill>
                <a:latin typeface="Times New Roman"/>
                <a:cs typeface="Times New Roman"/>
              </a:rPr>
              <a:t>Neighborhood </a:t>
            </a:r>
            <a:r>
              <a:rPr sz="2200" spc="-5" dirty="0">
                <a:solidFill>
                  <a:srgbClr val="DFE6CF"/>
                </a:solidFill>
                <a:latin typeface="Times New Roman"/>
                <a:cs typeface="Times New Roman"/>
              </a:rPr>
              <a:t>– </a:t>
            </a:r>
            <a:r>
              <a:rPr sz="2200" spc="10" dirty="0">
                <a:solidFill>
                  <a:srgbClr val="DFE6CF"/>
                </a:solidFill>
                <a:latin typeface="Times New Roman"/>
                <a:cs typeface="Times New Roman"/>
              </a:rPr>
              <a:t>Staten </a:t>
            </a:r>
            <a:r>
              <a:rPr sz="2200" spc="-55" dirty="0">
                <a:solidFill>
                  <a:srgbClr val="DFE6CF"/>
                </a:solidFill>
                <a:latin typeface="Times New Roman"/>
                <a:cs typeface="Times New Roman"/>
              </a:rPr>
              <a:t>Island </a:t>
            </a:r>
            <a:r>
              <a:rPr sz="2200" spc="-5" dirty="0">
                <a:solidFill>
                  <a:srgbClr val="DFE6CF"/>
                </a:solidFill>
                <a:latin typeface="Times New Roman"/>
                <a:cs typeface="Times New Roman"/>
              </a:rPr>
              <a:t>–  </a:t>
            </a:r>
            <a:r>
              <a:rPr sz="2200" spc="-150" dirty="0">
                <a:solidFill>
                  <a:srgbClr val="DFE6CF"/>
                </a:solidFill>
                <a:latin typeface="Times New Roman"/>
                <a:cs typeface="Times New Roman"/>
              </a:rPr>
              <a:t>Tod </a:t>
            </a:r>
            <a:r>
              <a:rPr sz="2200" spc="-145" dirty="0">
                <a:solidFill>
                  <a:srgbClr val="DFE6CF"/>
                </a:solidFill>
                <a:latin typeface="Times New Roman"/>
                <a:cs typeface="Times New Roman"/>
              </a:rPr>
              <a:t>Hill, </a:t>
            </a:r>
            <a:r>
              <a:rPr sz="2200" spc="-50" dirty="0">
                <a:solidFill>
                  <a:srgbClr val="DFE6CF"/>
                </a:solidFill>
                <a:latin typeface="Times New Roman"/>
                <a:cs typeface="Times New Roman"/>
              </a:rPr>
              <a:t>Port </a:t>
            </a:r>
            <a:r>
              <a:rPr sz="2200" spc="-114" dirty="0">
                <a:solidFill>
                  <a:srgbClr val="DFE6CF"/>
                </a:solidFill>
                <a:latin typeface="Times New Roman"/>
                <a:cs typeface="Times New Roman"/>
              </a:rPr>
              <a:t>Ivory,</a:t>
            </a:r>
            <a:r>
              <a:rPr sz="2200" spc="-210" dirty="0">
                <a:solidFill>
                  <a:srgbClr val="DFE6CF"/>
                </a:solidFill>
                <a:latin typeface="Times New Roman"/>
                <a:cs typeface="Times New Roman"/>
              </a:rPr>
              <a:t> </a:t>
            </a:r>
            <a:r>
              <a:rPr sz="2200" spc="-80" dirty="0">
                <a:solidFill>
                  <a:srgbClr val="DFE6CF"/>
                </a:solidFill>
                <a:latin typeface="Times New Roman"/>
                <a:cs typeface="Times New Roman"/>
              </a:rPr>
              <a:t>Bloomfield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184900" y="3153745"/>
            <a:ext cx="3031236" cy="19552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998976" y="1301496"/>
            <a:ext cx="2679192" cy="3154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310170" y="1792169"/>
            <a:ext cx="4505960" cy="4598035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286385" indent="-273685">
              <a:lnSpc>
                <a:spcPct val="100000"/>
              </a:lnSpc>
              <a:spcBef>
                <a:spcPts val="580"/>
              </a:spcBef>
              <a:buClr>
                <a:srgbClr val="ACC1C8"/>
              </a:buClr>
              <a:buChar char="•"/>
              <a:tabLst>
                <a:tab pos="286385" algn="l"/>
                <a:tab pos="287020" algn="l"/>
              </a:tabLst>
            </a:pPr>
            <a:r>
              <a:rPr sz="2000" spc="-75" dirty="0">
                <a:solidFill>
                  <a:srgbClr val="DFE6CF"/>
                </a:solidFill>
                <a:latin typeface="Times New Roman"/>
                <a:cs typeface="Times New Roman"/>
              </a:rPr>
              <a:t>Analysis </a:t>
            </a:r>
            <a:r>
              <a:rPr sz="2000" spc="25" dirty="0">
                <a:solidFill>
                  <a:srgbClr val="DFE6CF"/>
                </a:solidFill>
                <a:latin typeface="Times New Roman"/>
                <a:cs typeface="Times New Roman"/>
              </a:rPr>
              <a:t>performed </a:t>
            </a:r>
            <a:r>
              <a:rPr sz="2000" spc="-65" dirty="0">
                <a:solidFill>
                  <a:srgbClr val="DFE6CF"/>
                </a:solidFill>
                <a:latin typeface="Times New Roman"/>
                <a:cs typeface="Times New Roman"/>
              </a:rPr>
              <a:t>on </a:t>
            </a:r>
            <a:r>
              <a:rPr sz="2000" spc="-55" dirty="0">
                <a:solidFill>
                  <a:srgbClr val="DFE6CF"/>
                </a:solidFill>
                <a:latin typeface="Times New Roman"/>
                <a:cs typeface="Times New Roman"/>
              </a:rPr>
              <a:t>limited</a:t>
            </a:r>
            <a:r>
              <a:rPr sz="2000" spc="170" dirty="0">
                <a:solidFill>
                  <a:srgbClr val="DFE6CF"/>
                </a:solidFill>
                <a:latin typeface="Times New Roman"/>
                <a:cs typeface="Times New Roman"/>
              </a:rPr>
              <a:t> </a:t>
            </a:r>
            <a:r>
              <a:rPr sz="2000" spc="125" dirty="0">
                <a:solidFill>
                  <a:srgbClr val="DFE6CF"/>
                </a:solidFill>
                <a:latin typeface="Times New Roman"/>
                <a:cs typeface="Times New Roman"/>
              </a:rPr>
              <a:t>data</a:t>
            </a:r>
            <a:endParaRPr sz="2000" dirty="0">
              <a:latin typeface="Times New Roman"/>
              <a:cs typeface="Times New Roman"/>
            </a:endParaRPr>
          </a:p>
          <a:p>
            <a:pPr marL="286385" indent="-273685">
              <a:lnSpc>
                <a:spcPct val="100000"/>
              </a:lnSpc>
              <a:spcBef>
                <a:spcPts val="480"/>
              </a:spcBef>
              <a:buClr>
                <a:srgbClr val="ACC1C8"/>
              </a:buClr>
              <a:buChar char="•"/>
              <a:tabLst>
                <a:tab pos="286385" algn="l"/>
                <a:tab pos="287020" algn="l"/>
              </a:tabLst>
            </a:pPr>
            <a:r>
              <a:rPr sz="2000" spc="-85" dirty="0">
                <a:solidFill>
                  <a:srgbClr val="DFE6CF"/>
                </a:solidFill>
                <a:latin typeface="Times New Roman"/>
                <a:cs typeface="Times New Roman"/>
              </a:rPr>
              <a:t>Re-run </a:t>
            </a:r>
            <a:r>
              <a:rPr sz="2000" spc="15" dirty="0">
                <a:solidFill>
                  <a:srgbClr val="DFE6CF"/>
                </a:solidFill>
                <a:latin typeface="Times New Roman"/>
                <a:cs typeface="Times New Roman"/>
              </a:rPr>
              <a:t>program </a:t>
            </a:r>
            <a:r>
              <a:rPr sz="2000" spc="-100" dirty="0">
                <a:solidFill>
                  <a:srgbClr val="DFE6CF"/>
                </a:solidFill>
                <a:latin typeface="Times New Roman"/>
                <a:cs typeface="Times New Roman"/>
              </a:rPr>
              <a:t>with </a:t>
            </a:r>
            <a:r>
              <a:rPr sz="2000" spc="70" dirty="0">
                <a:solidFill>
                  <a:srgbClr val="DFE6CF"/>
                </a:solidFill>
                <a:latin typeface="Times New Roman"/>
                <a:cs typeface="Times New Roman"/>
              </a:rPr>
              <a:t>updated</a:t>
            </a:r>
            <a:r>
              <a:rPr sz="2000" spc="-140" dirty="0">
                <a:solidFill>
                  <a:srgbClr val="DFE6CF"/>
                </a:solidFill>
                <a:latin typeface="Times New Roman"/>
                <a:cs typeface="Times New Roman"/>
              </a:rPr>
              <a:t> </a:t>
            </a:r>
            <a:r>
              <a:rPr sz="2000" spc="-45" dirty="0">
                <a:solidFill>
                  <a:srgbClr val="DFE6CF"/>
                </a:solidFill>
                <a:latin typeface="Times New Roman"/>
                <a:cs typeface="Times New Roman"/>
              </a:rPr>
              <a:t>information</a:t>
            </a:r>
            <a:endParaRPr sz="2000" dirty="0">
              <a:latin typeface="Times New Roman"/>
              <a:cs typeface="Times New Roman"/>
            </a:endParaRPr>
          </a:p>
          <a:p>
            <a:pPr marL="286385" marR="44450" indent="-273685">
              <a:lnSpc>
                <a:spcPct val="100000"/>
              </a:lnSpc>
              <a:spcBef>
                <a:spcPts val="480"/>
              </a:spcBef>
              <a:buClr>
                <a:srgbClr val="ACC1C8"/>
              </a:buClr>
              <a:buChar char="•"/>
              <a:tabLst>
                <a:tab pos="286385" algn="l"/>
                <a:tab pos="287020" algn="l"/>
              </a:tabLst>
            </a:pPr>
            <a:r>
              <a:rPr sz="2000" spc="-20" dirty="0">
                <a:solidFill>
                  <a:srgbClr val="DFE6CF"/>
                </a:solidFill>
                <a:latin typeface="Times New Roman"/>
                <a:cs typeface="Times New Roman"/>
              </a:rPr>
              <a:t>Brooklyn </a:t>
            </a:r>
            <a:r>
              <a:rPr sz="2000" spc="95" dirty="0">
                <a:solidFill>
                  <a:srgbClr val="DFE6CF"/>
                </a:solidFill>
                <a:latin typeface="Times New Roman"/>
                <a:cs typeface="Times New Roman"/>
              </a:rPr>
              <a:t>and </a:t>
            </a:r>
            <a:r>
              <a:rPr sz="2000" spc="50" dirty="0">
                <a:solidFill>
                  <a:srgbClr val="DFE6CF"/>
                </a:solidFill>
                <a:latin typeface="Times New Roman"/>
                <a:cs typeface="Times New Roman"/>
              </a:rPr>
              <a:t>Manhattan </a:t>
            </a:r>
            <a:r>
              <a:rPr sz="2000" spc="-10" dirty="0">
                <a:solidFill>
                  <a:srgbClr val="DFE6CF"/>
                </a:solidFill>
                <a:latin typeface="Times New Roman"/>
                <a:cs typeface="Times New Roman"/>
              </a:rPr>
              <a:t>has </a:t>
            </a:r>
            <a:r>
              <a:rPr sz="2000" spc="-70" dirty="0">
                <a:solidFill>
                  <a:srgbClr val="DFE6CF"/>
                </a:solidFill>
                <a:latin typeface="Times New Roman"/>
                <a:cs typeface="Times New Roman"/>
              </a:rPr>
              <a:t>high  </a:t>
            </a:r>
            <a:r>
              <a:rPr sz="2000" spc="-35" dirty="0">
                <a:solidFill>
                  <a:srgbClr val="DFE6CF"/>
                </a:solidFill>
                <a:latin typeface="Times New Roman"/>
                <a:cs typeface="Times New Roman"/>
              </a:rPr>
              <a:t>concentration </a:t>
            </a:r>
            <a:r>
              <a:rPr sz="2000" dirty="0">
                <a:solidFill>
                  <a:srgbClr val="DFE6CF"/>
                </a:solidFill>
                <a:latin typeface="Times New Roman"/>
                <a:cs typeface="Times New Roman"/>
              </a:rPr>
              <a:t>of </a:t>
            </a:r>
            <a:r>
              <a:rPr sz="2000" spc="10" dirty="0">
                <a:solidFill>
                  <a:srgbClr val="DFE6CF"/>
                </a:solidFill>
                <a:latin typeface="Times New Roman"/>
                <a:cs typeface="Times New Roman"/>
              </a:rPr>
              <a:t>restaurant </a:t>
            </a:r>
            <a:r>
              <a:rPr sz="2000" spc="-65" dirty="0">
                <a:solidFill>
                  <a:srgbClr val="DFE6CF"/>
                </a:solidFill>
                <a:latin typeface="Times New Roman"/>
                <a:cs typeface="Times New Roman"/>
              </a:rPr>
              <a:t>business. </a:t>
            </a:r>
            <a:r>
              <a:rPr sz="2000" spc="-60" dirty="0">
                <a:solidFill>
                  <a:srgbClr val="DFE6CF"/>
                </a:solidFill>
                <a:latin typeface="Times New Roman"/>
                <a:cs typeface="Times New Roman"/>
              </a:rPr>
              <a:t>Very  </a:t>
            </a:r>
            <a:r>
              <a:rPr sz="2000" spc="-40" dirty="0">
                <a:solidFill>
                  <a:srgbClr val="DFE6CF"/>
                </a:solidFill>
                <a:latin typeface="Times New Roman"/>
                <a:cs typeface="Times New Roman"/>
              </a:rPr>
              <a:t>competitive</a:t>
            </a:r>
            <a:r>
              <a:rPr sz="2000" spc="15" dirty="0">
                <a:solidFill>
                  <a:srgbClr val="DFE6CF"/>
                </a:solidFill>
                <a:latin typeface="Times New Roman"/>
                <a:cs typeface="Times New Roman"/>
              </a:rPr>
              <a:t> </a:t>
            </a:r>
            <a:r>
              <a:rPr sz="2000" spc="-15" dirty="0">
                <a:solidFill>
                  <a:srgbClr val="DFE6CF"/>
                </a:solidFill>
                <a:latin typeface="Times New Roman"/>
                <a:cs typeface="Times New Roman"/>
              </a:rPr>
              <a:t>market.</a:t>
            </a:r>
            <a:endParaRPr sz="2000" dirty="0">
              <a:latin typeface="Times New Roman"/>
              <a:cs typeface="Times New Roman"/>
            </a:endParaRPr>
          </a:p>
          <a:p>
            <a:pPr marL="286385" marR="235585" indent="-273685">
              <a:lnSpc>
                <a:spcPct val="100000"/>
              </a:lnSpc>
              <a:spcBef>
                <a:spcPts val="480"/>
              </a:spcBef>
              <a:buClr>
                <a:srgbClr val="ACC1C8"/>
              </a:buClr>
              <a:buChar char="•"/>
              <a:tabLst>
                <a:tab pos="286385" algn="l"/>
                <a:tab pos="287020" algn="l"/>
              </a:tabLst>
            </a:pPr>
            <a:r>
              <a:rPr sz="2000" spc="-20" dirty="0">
                <a:solidFill>
                  <a:srgbClr val="DFE6CF"/>
                </a:solidFill>
                <a:latin typeface="Times New Roman"/>
                <a:cs typeface="Times New Roman"/>
              </a:rPr>
              <a:t>Bronx, </a:t>
            </a:r>
            <a:r>
              <a:rPr sz="2000" spc="65" dirty="0">
                <a:solidFill>
                  <a:srgbClr val="DFE6CF"/>
                </a:solidFill>
                <a:latin typeface="Times New Roman"/>
                <a:cs typeface="Times New Roman"/>
              </a:rPr>
              <a:t>Queens </a:t>
            </a:r>
            <a:r>
              <a:rPr sz="2000" spc="95" dirty="0">
                <a:solidFill>
                  <a:srgbClr val="DFE6CF"/>
                </a:solidFill>
                <a:latin typeface="Times New Roman"/>
                <a:cs typeface="Times New Roman"/>
              </a:rPr>
              <a:t>and </a:t>
            </a:r>
            <a:r>
              <a:rPr sz="2000" spc="15" dirty="0">
                <a:solidFill>
                  <a:srgbClr val="DFE6CF"/>
                </a:solidFill>
                <a:latin typeface="Times New Roman"/>
                <a:cs typeface="Times New Roman"/>
              </a:rPr>
              <a:t>Staten </a:t>
            </a:r>
            <a:r>
              <a:rPr sz="2000" spc="25" dirty="0">
                <a:solidFill>
                  <a:srgbClr val="DFE6CF"/>
                </a:solidFill>
                <a:latin typeface="Times New Roman"/>
                <a:cs typeface="Times New Roman"/>
              </a:rPr>
              <a:t>Island </a:t>
            </a:r>
            <a:r>
              <a:rPr sz="2000" spc="-5" dirty="0">
                <a:solidFill>
                  <a:srgbClr val="DFE6CF"/>
                </a:solidFill>
                <a:latin typeface="Times New Roman"/>
                <a:cs typeface="Times New Roman"/>
              </a:rPr>
              <a:t>also  </a:t>
            </a:r>
            <a:r>
              <a:rPr sz="2000" spc="-10" dirty="0">
                <a:solidFill>
                  <a:srgbClr val="DFE6CF"/>
                </a:solidFill>
                <a:latin typeface="Times New Roman"/>
                <a:cs typeface="Times New Roman"/>
              </a:rPr>
              <a:t>has </a:t>
            </a:r>
            <a:r>
              <a:rPr sz="2000" spc="55" dirty="0">
                <a:solidFill>
                  <a:srgbClr val="DFE6CF"/>
                </a:solidFill>
                <a:latin typeface="Times New Roman"/>
                <a:cs typeface="Times New Roman"/>
              </a:rPr>
              <a:t>good </a:t>
            </a:r>
            <a:r>
              <a:rPr sz="2000" spc="-45" dirty="0">
                <a:solidFill>
                  <a:srgbClr val="DFE6CF"/>
                </a:solidFill>
                <a:latin typeface="Times New Roman"/>
                <a:cs typeface="Times New Roman"/>
              </a:rPr>
              <a:t>number </a:t>
            </a:r>
            <a:r>
              <a:rPr sz="2000" dirty="0">
                <a:solidFill>
                  <a:srgbClr val="DFE6CF"/>
                </a:solidFill>
                <a:latin typeface="Times New Roman"/>
                <a:cs typeface="Times New Roman"/>
              </a:rPr>
              <a:t>of restaurants </a:t>
            </a:r>
            <a:r>
              <a:rPr sz="2000" spc="-15" dirty="0">
                <a:solidFill>
                  <a:srgbClr val="DFE6CF"/>
                </a:solidFill>
                <a:latin typeface="Times New Roman"/>
                <a:cs typeface="Times New Roman"/>
              </a:rPr>
              <a:t>but </a:t>
            </a:r>
            <a:r>
              <a:rPr sz="2000" spc="-45" dirty="0">
                <a:solidFill>
                  <a:srgbClr val="DFE6CF"/>
                </a:solidFill>
                <a:latin typeface="Times New Roman"/>
                <a:cs typeface="Times New Roman"/>
              </a:rPr>
              <a:t>not  </a:t>
            </a:r>
            <a:r>
              <a:rPr sz="2000" spc="50" dirty="0">
                <a:solidFill>
                  <a:srgbClr val="DFE6CF"/>
                </a:solidFill>
                <a:latin typeface="Times New Roman"/>
                <a:cs typeface="Times New Roman"/>
              </a:rPr>
              <a:t>as </a:t>
            </a:r>
            <a:r>
              <a:rPr sz="2000" spc="-55" dirty="0">
                <a:solidFill>
                  <a:srgbClr val="DFE6CF"/>
                </a:solidFill>
                <a:latin typeface="Times New Roman"/>
                <a:cs typeface="Times New Roman"/>
              </a:rPr>
              <a:t>many </a:t>
            </a:r>
            <a:r>
              <a:rPr sz="2000" spc="50" dirty="0">
                <a:solidFill>
                  <a:srgbClr val="DFE6CF"/>
                </a:solidFill>
                <a:latin typeface="Times New Roman"/>
                <a:cs typeface="Times New Roman"/>
              </a:rPr>
              <a:t>as </a:t>
            </a:r>
            <a:r>
              <a:rPr sz="2000" spc="10" dirty="0">
                <a:solidFill>
                  <a:srgbClr val="DFE6CF"/>
                </a:solidFill>
                <a:latin typeface="Times New Roman"/>
                <a:cs typeface="Times New Roman"/>
              </a:rPr>
              <a:t>required. </a:t>
            </a:r>
            <a:r>
              <a:rPr sz="2000" spc="-55" dirty="0">
                <a:solidFill>
                  <a:srgbClr val="DFE6CF"/>
                </a:solidFill>
                <a:latin typeface="Times New Roman"/>
                <a:cs typeface="Times New Roman"/>
              </a:rPr>
              <a:t>So </a:t>
            </a:r>
            <a:r>
              <a:rPr sz="2000" spc="-95" dirty="0">
                <a:solidFill>
                  <a:srgbClr val="DFE6CF"/>
                </a:solidFill>
                <a:latin typeface="Times New Roman"/>
                <a:cs typeface="Times New Roman"/>
              </a:rPr>
              <a:t>this </a:t>
            </a:r>
            <a:r>
              <a:rPr sz="2000" spc="-15" dirty="0">
                <a:solidFill>
                  <a:srgbClr val="DFE6CF"/>
                </a:solidFill>
                <a:latin typeface="Times New Roman"/>
                <a:cs typeface="Times New Roman"/>
              </a:rPr>
              <a:t>can </a:t>
            </a:r>
            <a:r>
              <a:rPr sz="2000" spc="105" dirty="0">
                <a:solidFill>
                  <a:srgbClr val="DFE6CF"/>
                </a:solidFill>
                <a:latin typeface="Times New Roman"/>
                <a:cs typeface="Times New Roman"/>
              </a:rPr>
              <a:t>be  </a:t>
            </a:r>
            <a:r>
              <a:rPr sz="2000" spc="20" dirty="0">
                <a:solidFill>
                  <a:srgbClr val="DFE6CF"/>
                </a:solidFill>
                <a:latin typeface="Times New Roman"/>
                <a:cs typeface="Times New Roman"/>
              </a:rPr>
              <a:t>explored.</a:t>
            </a:r>
            <a:endParaRPr sz="2000" dirty="0">
              <a:latin typeface="Times New Roman"/>
              <a:cs typeface="Times New Roman"/>
            </a:endParaRPr>
          </a:p>
          <a:p>
            <a:pPr marL="286385" marR="222885" indent="-273685">
              <a:lnSpc>
                <a:spcPct val="100000"/>
              </a:lnSpc>
              <a:spcBef>
                <a:spcPts val="480"/>
              </a:spcBef>
              <a:buClr>
                <a:srgbClr val="ACC1C8"/>
              </a:buClr>
              <a:buChar char="•"/>
              <a:tabLst>
                <a:tab pos="286385" algn="l"/>
                <a:tab pos="287020" algn="l"/>
              </a:tabLst>
            </a:pPr>
            <a:r>
              <a:rPr sz="2000" spc="-180" dirty="0">
                <a:solidFill>
                  <a:srgbClr val="DFE6CF"/>
                </a:solidFill>
                <a:latin typeface="Times New Roman"/>
                <a:cs typeface="Times New Roman"/>
              </a:rPr>
              <a:t>As </a:t>
            </a:r>
            <a:r>
              <a:rPr sz="2000" spc="70" dirty="0">
                <a:solidFill>
                  <a:srgbClr val="DFE6CF"/>
                </a:solidFill>
                <a:latin typeface="Times New Roman"/>
                <a:cs typeface="Times New Roman"/>
              </a:rPr>
              <a:t>per </a:t>
            </a:r>
            <a:r>
              <a:rPr sz="2000" spc="-10" dirty="0">
                <a:solidFill>
                  <a:srgbClr val="DFE6CF"/>
                </a:solidFill>
                <a:latin typeface="Times New Roman"/>
                <a:cs typeface="Times New Roman"/>
              </a:rPr>
              <a:t>the </a:t>
            </a:r>
            <a:r>
              <a:rPr sz="2000" spc="-15" dirty="0">
                <a:solidFill>
                  <a:srgbClr val="DFE6CF"/>
                </a:solidFill>
                <a:latin typeface="Times New Roman"/>
                <a:cs typeface="Times New Roman"/>
              </a:rPr>
              <a:t>neighbourhood </a:t>
            </a:r>
            <a:r>
              <a:rPr sz="2000" dirty="0">
                <a:solidFill>
                  <a:srgbClr val="DFE6CF"/>
                </a:solidFill>
                <a:latin typeface="Times New Roman"/>
                <a:cs typeface="Times New Roman"/>
              </a:rPr>
              <a:t>or </a:t>
            </a:r>
            <a:r>
              <a:rPr sz="2000" spc="10" dirty="0">
                <a:solidFill>
                  <a:srgbClr val="DFE6CF"/>
                </a:solidFill>
                <a:latin typeface="Times New Roman"/>
                <a:cs typeface="Times New Roman"/>
              </a:rPr>
              <a:t>restaurant  </a:t>
            </a:r>
            <a:r>
              <a:rPr sz="2000" spc="50" dirty="0">
                <a:solidFill>
                  <a:srgbClr val="DFE6CF"/>
                </a:solidFill>
                <a:latin typeface="Times New Roman"/>
                <a:cs typeface="Times New Roman"/>
              </a:rPr>
              <a:t>type </a:t>
            </a:r>
            <a:r>
              <a:rPr sz="2000" spc="-30" dirty="0">
                <a:solidFill>
                  <a:srgbClr val="DFE6CF"/>
                </a:solidFill>
                <a:latin typeface="Times New Roman"/>
                <a:cs typeface="Times New Roman"/>
              </a:rPr>
              <a:t>mentioned </a:t>
            </a:r>
            <a:r>
              <a:rPr sz="2000" spc="-70" dirty="0">
                <a:solidFill>
                  <a:srgbClr val="DFE6CF"/>
                </a:solidFill>
                <a:latin typeface="Times New Roman"/>
                <a:cs typeface="Times New Roman"/>
              </a:rPr>
              <a:t>like </a:t>
            </a:r>
            <a:r>
              <a:rPr sz="2000" spc="-50" dirty="0">
                <a:solidFill>
                  <a:srgbClr val="DFE6CF"/>
                </a:solidFill>
                <a:latin typeface="Times New Roman"/>
                <a:cs typeface="Times New Roman"/>
              </a:rPr>
              <a:t>Indian </a:t>
            </a:r>
            <a:r>
              <a:rPr sz="2000" spc="-35" dirty="0">
                <a:solidFill>
                  <a:srgbClr val="DFE6CF"/>
                </a:solidFill>
                <a:latin typeface="Times New Roman"/>
                <a:cs typeface="Times New Roman"/>
              </a:rPr>
              <a:t>Restaurant,  </a:t>
            </a:r>
            <a:r>
              <a:rPr sz="2000" spc="-20" dirty="0">
                <a:solidFill>
                  <a:srgbClr val="DFE6CF"/>
                </a:solidFill>
                <a:latin typeface="Times New Roman"/>
                <a:cs typeface="Times New Roman"/>
              </a:rPr>
              <a:t>analysis </a:t>
            </a:r>
            <a:r>
              <a:rPr sz="2000" spc="-15" dirty="0">
                <a:solidFill>
                  <a:srgbClr val="DFE6CF"/>
                </a:solidFill>
                <a:latin typeface="Times New Roman"/>
                <a:cs typeface="Times New Roman"/>
              </a:rPr>
              <a:t>can </a:t>
            </a:r>
            <a:r>
              <a:rPr sz="2000" spc="105" dirty="0">
                <a:solidFill>
                  <a:srgbClr val="DFE6CF"/>
                </a:solidFill>
                <a:latin typeface="Times New Roman"/>
                <a:cs typeface="Times New Roman"/>
              </a:rPr>
              <a:t>be </a:t>
            </a:r>
            <a:r>
              <a:rPr sz="2000" spc="-20" dirty="0">
                <a:solidFill>
                  <a:srgbClr val="DFE6CF"/>
                </a:solidFill>
                <a:latin typeface="Times New Roman"/>
                <a:cs typeface="Times New Roman"/>
              </a:rPr>
              <a:t>checked. </a:t>
            </a:r>
            <a:r>
              <a:rPr sz="2000" spc="-235" dirty="0">
                <a:solidFill>
                  <a:srgbClr val="DFE6CF"/>
                </a:solidFill>
                <a:latin typeface="Times New Roman"/>
                <a:cs typeface="Times New Roman"/>
              </a:rPr>
              <a:t>A </a:t>
            </a:r>
            <a:r>
              <a:rPr sz="2000" spc="-35" dirty="0">
                <a:solidFill>
                  <a:srgbClr val="DFE6CF"/>
                </a:solidFill>
                <a:latin typeface="Times New Roman"/>
                <a:cs typeface="Times New Roman"/>
              </a:rPr>
              <a:t>venue </a:t>
            </a:r>
            <a:r>
              <a:rPr sz="2000" spc="-95" dirty="0">
                <a:solidFill>
                  <a:srgbClr val="DFE6CF"/>
                </a:solidFill>
                <a:latin typeface="Times New Roman"/>
                <a:cs typeface="Times New Roman"/>
              </a:rPr>
              <a:t>with  </a:t>
            </a:r>
            <a:r>
              <a:rPr sz="2000" spc="-55" dirty="0">
                <a:solidFill>
                  <a:srgbClr val="DFE6CF"/>
                </a:solidFill>
                <a:latin typeface="Times New Roman"/>
                <a:cs typeface="Times New Roman"/>
              </a:rPr>
              <a:t>lowest </a:t>
            </a:r>
            <a:r>
              <a:rPr sz="2000" spc="-90" dirty="0">
                <a:solidFill>
                  <a:srgbClr val="DFE6CF"/>
                </a:solidFill>
                <a:latin typeface="Times New Roman"/>
                <a:cs typeface="Times New Roman"/>
              </a:rPr>
              <a:t>risk </a:t>
            </a:r>
            <a:r>
              <a:rPr sz="2000" spc="65" dirty="0">
                <a:solidFill>
                  <a:srgbClr val="DFE6CF"/>
                </a:solidFill>
                <a:latin typeface="Times New Roman"/>
                <a:cs typeface="Times New Roman"/>
              </a:rPr>
              <a:t>and </a:t>
            </a:r>
            <a:r>
              <a:rPr sz="2000" spc="-45" dirty="0">
                <a:solidFill>
                  <a:srgbClr val="DFE6CF"/>
                </a:solidFill>
                <a:latin typeface="Times New Roman"/>
                <a:cs typeface="Times New Roman"/>
              </a:rPr>
              <a:t>competition </a:t>
            </a:r>
            <a:r>
              <a:rPr sz="2000" spc="-10" dirty="0">
                <a:solidFill>
                  <a:srgbClr val="DFE6CF"/>
                </a:solidFill>
                <a:latin typeface="Times New Roman"/>
                <a:cs typeface="Times New Roman"/>
              </a:rPr>
              <a:t>can </a:t>
            </a:r>
            <a:r>
              <a:rPr sz="2000" spc="105" dirty="0">
                <a:solidFill>
                  <a:srgbClr val="DFE6CF"/>
                </a:solidFill>
                <a:latin typeface="Times New Roman"/>
                <a:cs typeface="Times New Roman"/>
              </a:rPr>
              <a:t>be  </a:t>
            </a:r>
            <a:r>
              <a:rPr sz="2000" spc="-5" dirty="0">
                <a:solidFill>
                  <a:srgbClr val="DFE6CF"/>
                </a:solidFill>
                <a:latin typeface="Times New Roman"/>
                <a:cs typeface="Times New Roman"/>
              </a:rPr>
              <a:t>identified</a:t>
            </a:r>
            <a:endParaRPr sz="2000" dirty="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105144" y="1975104"/>
            <a:ext cx="3467100" cy="38953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936748" y="1301496"/>
            <a:ext cx="3208020" cy="3154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283452" y="1473708"/>
            <a:ext cx="141732" cy="716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583680" y="1301496"/>
            <a:ext cx="1175004" cy="31546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310170" y="1912141"/>
            <a:ext cx="4517390" cy="44151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86385" indent="-273685">
              <a:lnSpc>
                <a:spcPct val="100000"/>
              </a:lnSpc>
              <a:spcBef>
                <a:spcPts val="105"/>
              </a:spcBef>
              <a:buClr>
                <a:srgbClr val="ACC1C8"/>
              </a:buClr>
              <a:buChar char="•"/>
              <a:tabLst>
                <a:tab pos="286385" algn="l"/>
                <a:tab pos="287020" algn="l"/>
              </a:tabLst>
            </a:pPr>
            <a:r>
              <a:rPr sz="2000" spc="-90" dirty="0">
                <a:solidFill>
                  <a:srgbClr val="DFE6CF"/>
                </a:solidFill>
                <a:latin typeface="Times New Roman"/>
                <a:cs typeface="Times New Roman"/>
              </a:rPr>
              <a:t>Most </a:t>
            </a:r>
            <a:r>
              <a:rPr sz="2000" spc="-35" dirty="0">
                <a:solidFill>
                  <a:srgbClr val="DFE6CF"/>
                </a:solidFill>
                <a:latin typeface="Times New Roman"/>
                <a:cs typeface="Times New Roman"/>
              </a:rPr>
              <a:t>populous </a:t>
            </a:r>
            <a:r>
              <a:rPr sz="2000" spc="-60" dirty="0">
                <a:solidFill>
                  <a:srgbClr val="DFE6CF"/>
                </a:solidFill>
                <a:latin typeface="Times New Roman"/>
                <a:cs typeface="Times New Roman"/>
              </a:rPr>
              <a:t>city </a:t>
            </a:r>
            <a:r>
              <a:rPr sz="2000" spc="-125" dirty="0">
                <a:solidFill>
                  <a:srgbClr val="DFE6CF"/>
                </a:solidFill>
                <a:latin typeface="Times New Roman"/>
                <a:cs typeface="Times New Roman"/>
              </a:rPr>
              <a:t>in </a:t>
            </a:r>
            <a:r>
              <a:rPr sz="2000" spc="-10" dirty="0">
                <a:solidFill>
                  <a:srgbClr val="DFE6CF"/>
                </a:solidFill>
                <a:latin typeface="Times New Roman"/>
                <a:cs typeface="Times New Roman"/>
              </a:rPr>
              <a:t>the </a:t>
            </a:r>
            <a:r>
              <a:rPr sz="2000" spc="-50" dirty="0">
                <a:solidFill>
                  <a:srgbClr val="DFE6CF"/>
                </a:solidFill>
                <a:latin typeface="Times New Roman"/>
                <a:cs typeface="Times New Roman"/>
              </a:rPr>
              <a:t>United</a:t>
            </a:r>
            <a:r>
              <a:rPr sz="2000" spc="130" dirty="0">
                <a:solidFill>
                  <a:srgbClr val="DFE6CF"/>
                </a:solidFill>
                <a:latin typeface="Times New Roman"/>
                <a:cs typeface="Times New Roman"/>
              </a:rPr>
              <a:t> </a:t>
            </a:r>
            <a:r>
              <a:rPr sz="2000" spc="10" dirty="0">
                <a:solidFill>
                  <a:srgbClr val="DFE6CF"/>
                </a:solidFill>
                <a:latin typeface="Times New Roman"/>
                <a:cs typeface="Times New Roman"/>
              </a:rPr>
              <a:t>States</a:t>
            </a:r>
            <a:endParaRPr sz="2000">
              <a:latin typeface="Times New Roman"/>
              <a:cs typeface="Times New Roman"/>
            </a:endParaRPr>
          </a:p>
          <a:p>
            <a:pPr marL="286385" marR="78105" indent="-273685">
              <a:lnSpc>
                <a:spcPts val="1920"/>
              </a:lnSpc>
              <a:spcBef>
                <a:spcPts val="459"/>
              </a:spcBef>
              <a:buClr>
                <a:srgbClr val="ACC1C8"/>
              </a:buClr>
              <a:buChar char="•"/>
              <a:tabLst>
                <a:tab pos="286385" algn="l"/>
                <a:tab pos="287020" algn="l"/>
              </a:tabLst>
            </a:pPr>
            <a:r>
              <a:rPr sz="2000" spc="-125" dirty="0">
                <a:solidFill>
                  <a:srgbClr val="DFE6CF"/>
                </a:solidFill>
                <a:latin typeface="Times New Roman"/>
                <a:cs typeface="Times New Roman"/>
              </a:rPr>
              <a:t>It </a:t>
            </a:r>
            <a:r>
              <a:rPr sz="2000" spc="-114" dirty="0">
                <a:solidFill>
                  <a:srgbClr val="DFE6CF"/>
                </a:solidFill>
                <a:latin typeface="Times New Roman"/>
                <a:cs typeface="Times New Roman"/>
              </a:rPr>
              <a:t>is </a:t>
            </a:r>
            <a:r>
              <a:rPr sz="2000" spc="-10" dirty="0">
                <a:solidFill>
                  <a:srgbClr val="DFE6CF"/>
                </a:solidFill>
                <a:latin typeface="Times New Roman"/>
                <a:cs typeface="Times New Roman"/>
              </a:rPr>
              <a:t>diverse </a:t>
            </a:r>
            <a:r>
              <a:rPr sz="2000" spc="65" dirty="0">
                <a:solidFill>
                  <a:srgbClr val="DFE6CF"/>
                </a:solidFill>
                <a:latin typeface="Times New Roman"/>
                <a:cs typeface="Times New Roman"/>
              </a:rPr>
              <a:t>and </a:t>
            </a:r>
            <a:r>
              <a:rPr sz="2000" spc="-114" dirty="0">
                <a:solidFill>
                  <a:srgbClr val="DFE6CF"/>
                </a:solidFill>
                <a:latin typeface="Times New Roman"/>
                <a:cs typeface="Times New Roman"/>
              </a:rPr>
              <a:t>is </a:t>
            </a:r>
            <a:r>
              <a:rPr sz="2000" spc="-15" dirty="0">
                <a:solidFill>
                  <a:srgbClr val="DFE6CF"/>
                </a:solidFill>
                <a:latin typeface="Times New Roman"/>
                <a:cs typeface="Times New Roman"/>
              </a:rPr>
              <a:t>the </a:t>
            </a:r>
            <a:r>
              <a:rPr sz="2000" spc="-35" dirty="0">
                <a:solidFill>
                  <a:srgbClr val="DFE6CF"/>
                </a:solidFill>
                <a:latin typeface="Times New Roman"/>
                <a:cs typeface="Times New Roman"/>
              </a:rPr>
              <a:t>financial </a:t>
            </a:r>
            <a:r>
              <a:rPr sz="2000" spc="20" dirty="0">
                <a:solidFill>
                  <a:srgbClr val="DFE6CF"/>
                </a:solidFill>
                <a:latin typeface="Times New Roman"/>
                <a:cs typeface="Times New Roman"/>
              </a:rPr>
              <a:t>capital </a:t>
            </a:r>
            <a:r>
              <a:rPr sz="2000" spc="10" dirty="0">
                <a:solidFill>
                  <a:srgbClr val="DFE6CF"/>
                </a:solidFill>
                <a:latin typeface="Times New Roman"/>
                <a:cs typeface="Times New Roman"/>
              </a:rPr>
              <a:t>of  </a:t>
            </a:r>
            <a:r>
              <a:rPr sz="2000" spc="-190" dirty="0">
                <a:solidFill>
                  <a:srgbClr val="DFE6CF"/>
                </a:solidFill>
                <a:latin typeface="Times New Roman"/>
                <a:cs typeface="Times New Roman"/>
              </a:rPr>
              <a:t>USA</a:t>
            </a:r>
            <a:endParaRPr sz="2000">
              <a:latin typeface="Times New Roman"/>
              <a:cs typeface="Times New Roman"/>
            </a:endParaRPr>
          </a:p>
          <a:p>
            <a:pPr marL="286385" indent="-273685">
              <a:lnSpc>
                <a:spcPct val="100000"/>
              </a:lnSpc>
              <a:spcBef>
                <a:spcPts val="15"/>
              </a:spcBef>
              <a:buClr>
                <a:srgbClr val="ACC1C8"/>
              </a:buClr>
              <a:buChar char="•"/>
              <a:tabLst>
                <a:tab pos="286385" algn="l"/>
                <a:tab pos="287020" algn="l"/>
              </a:tabLst>
            </a:pPr>
            <a:r>
              <a:rPr sz="2000" spc="-125" dirty="0">
                <a:solidFill>
                  <a:srgbClr val="DFE6CF"/>
                </a:solidFill>
                <a:latin typeface="Times New Roman"/>
                <a:cs typeface="Times New Roman"/>
              </a:rPr>
              <a:t>It </a:t>
            </a:r>
            <a:r>
              <a:rPr sz="2000" spc="-114" dirty="0">
                <a:solidFill>
                  <a:srgbClr val="DFE6CF"/>
                </a:solidFill>
                <a:latin typeface="Times New Roman"/>
                <a:cs typeface="Times New Roman"/>
              </a:rPr>
              <a:t>is</a:t>
            </a:r>
            <a:r>
              <a:rPr sz="2000" spc="-160" dirty="0">
                <a:solidFill>
                  <a:srgbClr val="DFE6CF"/>
                </a:solidFill>
                <a:latin typeface="Times New Roman"/>
                <a:cs typeface="Times New Roman"/>
              </a:rPr>
              <a:t> </a:t>
            </a:r>
            <a:r>
              <a:rPr sz="2000" spc="-80" dirty="0">
                <a:solidFill>
                  <a:srgbClr val="DFE6CF"/>
                </a:solidFill>
                <a:latin typeface="Times New Roman"/>
                <a:cs typeface="Times New Roman"/>
              </a:rPr>
              <a:t>multicultural</a:t>
            </a:r>
            <a:endParaRPr sz="2000">
              <a:latin typeface="Times New Roman"/>
              <a:cs typeface="Times New Roman"/>
            </a:endParaRPr>
          </a:p>
          <a:p>
            <a:pPr marL="286385" indent="-273685">
              <a:lnSpc>
                <a:spcPct val="100000"/>
              </a:lnSpc>
              <a:buClr>
                <a:srgbClr val="ACC1C8"/>
              </a:buClr>
              <a:buChar char="•"/>
              <a:tabLst>
                <a:tab pos="286385" algn="l"/>
                <a:tab pos="287020" algn="l"/>
              </a:tabLst>
            </a:pPr>
            <a:r>
              <a:rPr sz="2000" spc="-35" dirty="0">
                <a:solidFill>
                  <a:srgbClr val="DFE6CF"/>
                </a:solidFill>
                <a:latin typeface="Times New Roman"/>
                <a:cs typeface="Times New Roman"/>
              </a:rPr>
              <a:t>Provides </a:t>
            </a:r>
            <a:r>
              <a:rPr sz="2000" spc="-45" dirty="0">
                <a:solidFill>
                  <a:srgbClr val="DFE6CF"/>
                </a:solidFill>
                <a:latin typeface="Times New Roman"/>
                <a:cs typeface="Times New Roman"/>
              </a:rPr>
              <a:t>lot </a:t>
            </a:r>
            <a:r>
              <a:rPr sz="2000" spc="10" dirty="0">
                <a:solidFill>
                  <a:srgbClr val="DFE6CF"/>
                </a:solidFill>
                <a:latin typeface="Times New Roman"/>
                <a:cs typeface="Times New Roman"/>
              </a:rPr>
              <a:t>of </a:t>
            </a:r>
            <a:r>
              <a:rPr sz="2000" spc="-60" dirty="0">
                <a:solidFill>
                  <a:srgbClr val="DFE6CF"/>
                </a:solidFill>
                <a:latin typeface="Times New Roman"/>
                <a:cs typeface="Times New Roman"/>
              </a:rPr>
              <a:t>business</a:t>
            </a:r>
            <a:r>
              <a:rPr sz="2000" spc="170" dirty="0">
                <a:solidFill>
                  <a:srgbClr val="DFE6CF"/>
                </a:solidFill>
                <a:latin typeface="Times New Roman"/>
                <a:cs typeface="Times New Roman"/>
              </a:rPr>
              <a:t> </a:t>
            </a:r>
            <a:r>
              <a:rPr sz="2000" spc="-20" dirty="0">
                <a:solidFill>
                  <a:srgbClr val="DFE6CF"/>
                </a:solidFill>
                <a:latin typeface="Times New Roman"/>
                <a:cs typeface="Times New Roman"/>
              </a:rPr>
              <a:t>opportunities</a:t>
            </a:r>
            <a:endParaRPr sz="2000">
              <a:latin typeface="Times New Roman"/>
              <a:cs typeface="Times New Roman"/>
            </a:endParaRPr>
          </a:p>
          <a:p>
            <a:pPr marL="286385" indent="-273685">
              <a:lnSpc>
                <a:spcPct val="100000"/>
              </a:lnSpc>
              <a:spcBef>
                <a:spcPts val="5"/>
              </a:spcBef>
              <a:buClr>
                <a:srgbClr val="ACC1C8"/>
              </a:buClr>
              <a:buChar char="•"/>
              <a:tabLst>
                <a:tab pos="286385" algn="l"/>
                <a:tab pos="287020" algn="l"/>
              </a:tabLst>
            </a:pPr>
            <a:r>
              <a:rPr sz="2000" spc="-114" dirty="0">
                <a:solidFill>
                  <a:srgbClr val="DFE6CF"/>
                </a:solidFill>
                <a:latin typeface="Times New Roman"/>
                <a:cs typeface="Times New Roman"/>
              </a:rPr>
              <a:t>Business </a:t>
            </a:r>
            <a:r>
              <a:rPr sz="2000" spc="-15" dirty="0">
                <a:solidFill>
                  <a:srgbClr val="DFE6CF"/>
                </a:solidFill>
                <a:latin typeface="Times New Roman"/>
                <a:cs typeface="Times New Roman"/>
              </a:rPr>
              <a:t>friendly</a:t>
            </a:r>
            <a:r>
              <a:rPr sz="2000" spc="100" dirty="0">
                <a:solidFill>
                  <a:srgbClr val="DFE6CF"/>
                </a:solidFill>
                <a:latin typeface="Times New Roman"/>
                <a:cs typeface="Times New Roman"/>
              </a:rPr>
              <a:t> </a:t>
            </a:r>
            <a:r>
              <a:rPr sz="2000" spc="-60" dirty="0">
                <a:solidFill>
                  <a:srgbClr val="DFE6CF"/>
                </a:solidFill>
                <a:latin typeface="Times New Roman"/>
                <a:cs typeface="Times New Roman"/>
              </a:rPr>
              <a:t>environment</a:t>
            </a:r>
            <a:endParaRPr sz="2000">
              <a:latin typeface="Times New Roman"/>
              <a:cs typeface="Times New Roman"/>
            </a:endParaRPr>
          </a:p>
          <a:p>
            <a:pPr marL="286385" marR="88900" indent="-273685">
              <a:lnSpc>
                <a:spcPts val="1920"/>
              </a:lnSpc>
              <a:spcBef>
                <a:spcPts val="459"/>
              </a:spcBef>
              <a:buClr>
                <a:srgbClr val="ACC1C8"/>
              </a:buClr>
              <a:buChar char="•"/>
              <a:tabLst>
                <a:tab pos="286385" algn="l"/>
                <a:tab pos="287020" algn="l"/>
              </a:tabLst>
            </a:pPr>
            <a:r>
              <a:rPr sz="2000" dirty="0">
                <a:solidFill>
                  <a:srgbClr val="DFE6CF"/>
                </a:solidFill>
                <a:latin typeface="Times New Roman"/>
                <a:cs typeface="Times New Roman"/>
              </a:rPr>
              <a:t>Attracted </a:t>
            </a:r>
            <a:r>
              <a:rPr sz="2000" spc="-55" dirty="0">
                <a:solidFill>
                  <a:srgbClr val="DFE6CF"/>
                </a:solidFill>
                <a:latin typeface="Times New Roman"/>
                <a:cs typeface="Times New Roman"/>
              </a:rPr>
              <a:t>many </a:t>
            </a:r>
            <a:r>
              <a:rPr sz="2000" spc="10" dirty="0">
                <a:solidFill>
                  <a:srgbClr val="DFE6CF"/>
                </a:solidFill>
                <a:latin typeface="Times New Roman"/>
                <a:cs typeface="Times New Roman"/>
              </a:rPr>
              <a:t>different </a:t>
            </a:r>
            <a:r>
              <a:rPr sz="2000" spc="15" dirty="0">
                <a:solidFill>
                  <a:srgbClr val="DFE6CF"/>
                </a:solidFill>
                <a:latin typeface="Times New Roman"/>
                <a:cs typeface="Times New Roman"/>
              </a:rPr>
              <a:t>players </a:t>
            </a:r>
            <a:r>
              <a:rPr sz="2000" spc="-65" dirty="0">
                <a:solidFill>
                  <a:srgbClr val="DFE6CF"/>
                </a:solidFill>
                <a:latin typeface="Times New Roman"/>
                <a:cs typeface="Times New Roman"/>
              </a:rPr>
              <a:t>into </a:t>
            </a:r>
            <a:r>
              <a:rPr sz="2000" spc="-10" dirty="0">
                <a:solidFill>
                  <a:srgbClr val="DFE6CF"/>
                </a:solidFill>
                <a:latin typeface="Times New Roman"/>
                <a:cs typeface="Times New Roman"/>
              </a:rPr>
              <a:t>the  market</a:t>
            </a:r>
            <a:endParaRPr sz="2000">
              <a:latin typeface="Times New Roman"/>
              <a:cs typeface="Times New Roman"/>
            </a:endParaRPr>
          </a:p>
          <a:p>
            <a:pPr marL="286385" indent="-273685">
              <a:lnSpc>
                <a:spcPct val="100000"/>
              </a:lnSpc>
              <a:spcBef>
                <a:spcPts val="15"/>
              </a:spcBef>
              <a:buClr>
                <a:srgbClr val="ACC1C8"/>
              </a:buClr>
              <a:buChar char="•"/>
              <a:tabLst>
                <a:tab pos="286385" algn="l"/>
                <a:tab pos="287020" algn="l"/>
              </a:tabLst>
            </a:pPr>
            <a:r>
              <a:rPr sz="2000" spc="30" dirty="0">
                <a:solidFill>
                  <a:srgbClr val="DFE6CF"/>
                </a:solidFill>
                <a:latin typeface="Times New Roman"/>
                <a:cs typeface="Times New Roman"/>
              </a:rPr>
              <a:t>Global </a:t>
            </a:r>
            <a:r>
              <a:rPr sz="2000" spc="-55" dirty="0">
                <a:solidFill>
                  <a:srgbClr val="DFE6CF"/>
                </a:solidFill>
                <a:latin typeface="Times New Roman"/>
                <a:cs typeface="Times New Roman"/>
              </a:rPr>
              <a:t>hub </a:t>
            </a:r>
            <a:r>
              <a:rPr sz="2000" spc="10" dirty="0">
                <a:solidFill>
                  <a:srgbClr val="DFE6CF"/>
                </a:solidFill>
                <a:latin typeface="Times New Roman"/>
                <a:cs typeface="Times New Roman"/>
              </a:rPr>
              <a:t>of </a:t>
            </a:r>
            <a:r>
              <a:rPr sz="2000" spc="-60" dirty="0">
                <a:solidFill>
                  <a:srgbClr val="DFE6CF"/>
                </a:solidFill>
                <a:latin typeface="Times New Roman"/>
                <a:cs typeface="Times New Roman"/>
              </a:rPr>
              <a:t>business </a:t>
            </a:r>
            <a:r>
              <a:rPr sz="2000" spc="65" dirty="0">
                <a:solidFill>
                  <a:srgbClr val="DFE6CF"/>
                </a:solidFill>
                <a:latin typeface="Times New Roman"/>
                <a:cs typeface="Times New Roman"/>
              </a:rPr>
              <a:t>and</a:t>
            </a:r>
            <a:r>
              <a:rPr sz="2000" spc="229" dirty="0">
                <a:solidFill>
                  <a:srgbClr val="DFE6CF"/>
                </a:solidFill>
                <a:latin typeface="Times New Roman"/>
                <a:cs typeface="Times New Roman"/>
              </a:rPr>
              <a:t> </a:t>
            </a:r>
            <a:r>
              <a:rPr sz="2000" spc="-60" dirty="0">
                <a:solidFill>
                  <a:srgbClr val="DFE6CF"/>
                </a:solidFill>
                <a:latin typeface="Times New Roman"/>
                <a:cs typeface="Times New Roman"/>
              </a:rPr>
              <a:t>commerce.</a:t>
            </a:r>
            <a:endParaRPr sz="2000">
              <a:latin typeface="Times New Roman"/>
              <a:cs typeface="Times New Roman"/>
            </a:endParaRPr>
          </a:p>
          <a:p>
            <a:pPr marL="286385" marR="5080" indent="-273685">
              <a:lnSpc>
                <a:spcPts val="1920"/>
              </a:lnSpc>
              <a:spcBef>
                <a:spcPts val="465"/>
              </a:spcBef>
              <a:buClr>
                <a:srgbClr val="ACC1C8"/>
              </a:buClr>
              <a:buChar char="•"/>
              <a:tabLst>
                <a:tab pos="286385" algn="l"/>
                <a:tab pos="287020" algn="l"/>
              </a:tabLst>
            </a:pPr>
            <a:r>
              <a:rPr sz="2000" spc="-125" dirty="0">
                <a:solidFill>
                  <a:srgbClr val="DFE6CF"/>
                </a:solidFill>
                <a:latin typeface="Times New Roman"/>
                <a:cs typeface="Times New Roman"/>
              </a:rPr>
              <a:t>The </a:t>
            </a:r>
            <a:r>
              <a:rPr sz="2000" spc="-65" dirty="0">
                <a:solidFill>
                  <a:srgbClr val="DFE6CF"/>
                </a:solidFill>
                <a:latin typeface="Times New Roman"/>
                <a:cs typeface="Times New Roman"/>
              </a:rPr>
              <a:t>city </a:t>
            </a:r>
            <a:r>
              <a:rPr sz="2000" spc="-105" dirty="0">
                <a:solidFill>
                  <a:srgbClr val="DFE6CF"/>
                </a:solidFill>
                <a:latin typeface="Times New Roman"/>
                <a:cs typeface="Times New Roman"/>
              </a:rPr>
              <a:t>is </a:t>
            </a:r>
            <a:r>
              <a:rPr sz="2000" spc="215" dirty="0">
                <a:solidFill>
                  <a:srgbClr val="DFE6CF"/>
                </a:solidFill>
                <a:latin typeface="Times New Roman"/>
                <a:cs typeface="Times New Roman"/>
              </a:rPr>
              <a:t>a </a:t>
            </a:r>
            <a:r>
              <a:rPr sz="2000" spc="-25" dirty="0">
                <a:solidFill>
                  <a:srgbClr val="DFE6CF"/>
                </a:solidFill>
                <a:latin typeface="Times New Roman"/>
                <a:cs typeface="Times New Roman"/>
              </a:rPr>
              <a:t>major </a:t>
            </a:r>
            <a:r>
              <a:rPr sz="2000" spc="-5" dirty="0">
                <a:solidFill>
                  <a:srgbClr val="DFE6CF"/>
                </a:solidFill>
                <a:latin typeface="Times New Roman"/>
                <a:cs typeface="Times New Roman"/>
              </a:rPr>
              <a:t>centre </a:t>
            </a:r>
            <a:r>
              <a:rPr sz="2000" spc="-10" dirty="0">
                <a:solidFill>
                  <a:srgbClr val="DFE6CF"/>
                </a:solidFill>
                <a:latin typeface="Times New Roman"/>
                <a:cs typeface="Times New Roman"/>
              </a:rPr>
              <a:t>for </a:t>
            </a:r>
            <a:r>
              <a:rPr sz="2000" spc="-15" dirty="0">
                <a:solidFill>
                  <a:srgbClr val="DFE6CF"/>
                </a:solidFill>
                <a:latin typeface="Times New Roman"/>
                <a:cs typeface="Times New Roman"/>
              </a:rPr>
              <a:t>banking </a:t>
            </a:r>
            <a:r>
              <a:rPr sz="2000" spc="55" dirty="0">
                <a:solidFill>
                  <a:srgbClr val="DFE6CF"/>
                </a:solidFill>
                <a:latin typeface="Times New Roman"/>
                <a:cs typeface="Times New Roman"/>
              </a:rPr>
              <a:t>and  </a:t>
            </a:r>
            <a:r>
              <a:rPr sz="2000" spc="-40" dirty="0">
                <a:solidFill>
                  <a:srgbClr val="DFE6CF"/>
                </a:solidFill>
                <a:latin typeface="Times New Roman"/>
                <a:cs typeface="Times New Roman"/>
              </a:rPr>
              <a:t>finance, </a:t>
            </a:r>
            <a:r>
              <a:rPr sz="2000" spc="-20" dirty="0">
                <a:solidFill>
                  <a:srgbClr val="DFE6CF"/>
                </a:solidFill>
                <a:latin typeface="Times New Roman"/>
                <a:cs typeface="Times New Roman"/>
              </a:rPr>
              <a:t>retailing, </a:t>
            </a:r>
            <a:r>
              <a:rPr sz="2000" spc="-25" dirty="0">
                <a:solidFill>
                  <a:srgbClr val="DFE6CF"/>
                </a:solidFill>
                <a:latin typeface="Times New Roman"/>
                <a:cs typeface="Times New Roman"/>
              </a:rPr>
              <a:t>world </a:t>
            </a:r>
            <a:r>
              <a:rPr sz="2000" spc="40" dirty="0">
                <a:solidFill>
                  <a:srgbClr val="DFE6CF"/>
                </a:solidFill>
                <a:latin typeface="Times New Roman"/>
                <a:cs typeface="Times New Roman"/>
              </a:rPr>
              <a:t>trade,  </a:t>
            </a:r>
            <a:r>
              <a:rPr sz="2000" spc="-5" dirty="0">
                <a:solidFill>
                  <a:srgbClr val="DFE6CF"/>
                </a:solidFill>
                <a:latin typeface="Times New Roman"/>
                <a:cs typeface="Times New Roman"/>
              </a:rPr>
              <a:t>transportation, </a:t>
            </a:r>
            <a:r>
              <a:rPr sz="2000" spc="-85" dirty="0">
                <a:solidFill>
                  <a:srgbClr val="DFE6CF"/>
                </a:solidFill>
                <a:latin typeface="Times New Roman"/>
                <a:cs typeface="Times New Roman"/>
              </a:rPr>
              <a:t>tourism, </a:t>
            </a:r>
            <a:r>
              <a:rPr sz="2000" spc="55" dirty="0">
                <a:solidFill>
                  <a:srgbClr val="DFE6CF"/>
                </a:solidFill>
                <a:latin typeface="Times New Roman"/>
                <a:cs typeface="Times New Roman"/>
              </a:rPr>
              <a:t>real </a:t>
            </a:r>
            <a:r>
              <a:rPr sz="2000" spc="20" dirty="0">
                <a:solidFill>
                  <a:srgbClr val="DFE6CF"/>
                </a:solidFill>
                <a:latin typeface="Times New Roman"/>
                <a:cs typeface="Times New Roman"/>
              </a:rPr>
              <a:t>estate, </a:t>
            </a:r>
            <a:r>
              <a:rPr sz="2000" spc="-55" dirty="0">
                <a:solidFill>
                  <a:srgbClr val="DFE6CF"/>
                </a:solidFill>
                <a:latin typeface="Times New Roman"/>
                <a:cs typeface="Times New Roman"/>
              </a:rPr>
              <a:t>new  </a:t>
            </a:r>
            <a:r>
              <a:rPr sz="2000" spc="5" dirty="0">
                <a:solidFill>
                  <a:srgbClr val="DFE6CF"/>
                </a:solidFill>
                <a:latin typeface="Times New Roman"/>
                <a:cs typeface="Times New Roman"/>
              </a:rPr>
              <a:t>media, </a:t>
            </a:r>
            <a:r>
              <a:rPr sz="2000" spc="-5" dirty="0">
                <a:solidFill>
                  <a:srgbClr val="DFE6CF"/>
                </a:solidFill>
                <a:latin typeface="Times New Roman"/>
                <a:cs typeface="Times New Roman"/>
              </a:rPr>
              <a:t>traditional </a:t>
            </a:r>
            <a:r>
              <a:rPr sz="2000" spc="5" dirty="0">
                <a:solidFill>
                  <a:srgbClr val="DFE6CF"/>
                </a:solidFill>
                <a:latin typeface="Times New Roman"/>
                <a:cs typeface="Times New Roman"/>
              </a:rPr>
              <a:t>media, </a:t>
            </a:r>
            <a:r>
              <a:rPr sz="2000" spc="-20" dirty="0">
                <a:solidFill>
                  <a:srgbClr val="DFE6CF"/>
                </a:solidFill>
                <a:latin typeface="Times New Roman"/>
                <a:cs typeface="Times New Roman"/>
              </a:rPr>
              <a:t>advertising,  </a:t>
            </a:r>
            <a:r>
              <a:rPr sz="2000" spc="30" dirty="0">
                <a:solidFill>
                  <a:srgbClr val="DFE6CF"/>
                </a:solidFill>
                <a:latin typeface="Times New Roman"/>
                <a:cs typeface="Times New Roman"/>
              </a:rPr>
              <a:t>legal </a:t>
            </a:r>
            <a:r>
              <a:rPr sz="2000" spc="-45" dirty="0">
                <a:solidFill>
                  <a:srgbClr val="DFE6CF"/>
                </a:solidFill>
                <a:latin typeface="Times New Roman"/>
                <a:cs typeface="Times New Roman"/>
              </a:rPr>
              <a:t>services, accountancy, </a:t>
            </a:r>
            <a:r>
              <a:rPr sz="2000" spc="-60" dirty="0">
                <a:solidFill>
                  <a:srgbClr val="DFE6CF"/>
                </a:solidFill>
                <a:latin typeface="Times New Roman"/>
                <a:cs typeface="Times New Roman"/>
              </a:rPr>
              <a:t>insurance,  </a:t>
            </a:r>
            <a:r>
              <a:rPr sz="2000" spc="15" dirty="0">
                <a:solidFill>
                  <a:srgbClr val="DFE6CF"/>
                </a:solidFill>
                <a:latin typeface="Times New Roman"/>
                <a:cs typeface="Times New Roman"/>
              </a:rPr>
              <a:t>theatre, </a:t>
            </a:r>
            <a:r>
              <a:rPr sz="2000" spc="-45" dirty="0">
                <a:solidFill>
                  <a:srgbClr val="DFE6CF"/>
                </a:solidFill>
                <a:latin typeface="Times New Roman"/>
                <a:cs typeface="Times New Roman"/>
              </a:rPr>
              <a:t>fashion, </a:t>
            </a:r>
            <a:r>
              <a:rPr sz="2000" spc="65" dirty="0">
                <a:solidFill>
                  <a:srgbClr val="DFE6CF"/>
                </a:solidFill>
                <a:latin typeface="Times New Roman"/>
                <a:cs typeface="Times New Roman"/>
              </a:rPr>
              <a:t>and </a:t>
            </a:r>
            <a:r>
              <a:rPr sz="2000" spc="-15" dirty="0">
                <a:solidFill>
                  <a:srgbClr val="DFE6CF"/>
                </a:solidFill>
                <a:latin typeface="Times New Roman"/>
                <a:cs typeface="Times New Roman"/>
              </a:rPr>
              <a:t>the </a:t>
            </a:r>
            <a:r>
              <a:rPr sz="2000" spc="25" dirty="0">
                <a:solidFill>
                  <a:srgbClr val="DFE6CF"/>
                </a:solidFill>
                <a:latin typeface="Times New Roman"/>
                <a:cs typeface="Times New Roman"/>
              </a:rPr>
              <a:t>arts </a:t>
            </a:r>
            <a:r>
              <a:rPr sz="2000" spc="-125" dirty="0">
                <a:solidFill>
                  <a:srgbClr val="DFE6CF"/>
                </a:solidFill>
                <a:latin typeface="Times New Roman"/>
                <a:cs typeface="Times New Roman"/>
              </a:rPr>
              <a:t>in </a:t>
            </a:r>
            <a:r>
              <a:rPr sz="2000" spc="-15" dirty="0">
                <a:solidFill>
                  <a:srgbClr val="DFE6CF"/>
                </a:solidFill>
                <a:latin typeface="Times New Roman"/>
                <a:cs typeface="Times New Roman"/>
              </a:rPr>
              <a:t>the  </a:t>
            </a:r>
            <a:r>
              <a:rPr sz="2000" spc="-45" dirty="0">
                <a:solidFill>
                  <a:srgbClr val="DFE6CF"/>
                </a:solidFill>
                <a:latin typeface="Times New Roman"/>
                <a:cs typeface="Times New Roman"/>
              </a:rPr>
              <a:t>United</a:t>
            </a:r>
            <a:r>
              <a:rPr sz="2000" spc="10" dirty="0">
                <a:solidFill>
                  <a:srgbClr val="DFE6C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DFE6CF"/>
                </a:solidFill>
                <a:latin typeface="Times New Roman"/>
                <a:cs typeface="Times New Roman"/>
              </a:rPr>
              <a:t>States.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917691" y="1975104"/>
            <a:ext cx="3678936" cy="411175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791478B-B43E-406D-AC8E-E251DF1EDC18}"/>
              </a:ext>
            </a:extLst>
          </p:cNvPr>
          <p:cNvSpPr/>
          <p:nvPr/>
        </p:nvSpPr>
        <p:spPr>
          <a:xfrm>
            <a:off x="4508500" y="3350538"/>
            <a:ext cx="541020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5000" dirty="0">
                <a:solidFill>
                  <a:schemeClr val="bg1"/>
                </a:solidFill>
              </a:rPr>
              <a:t>END !!</a:t>
            </a:r>
          </a:p>
          <a:p>
            <a:r>
              <a:rPr lang="en-IN" sz="5000" dirty="0">
                <a:solidFill>
                  <a:schemeClr val="bg1"/>
                </a:solidFill>
              </a:rPr>
              <a:t>       </a:t>
            </a:r>
            <a:r>
              <a:rPr lang="en-IN" sz="5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--Nikhil Sharma.</a:t>
            </a:r>
          </a:p>
        </p:txBody>
      </p:sp>
    </p:spTree>
    <p:extLst>
      <p:ext uri="{BB962C8B-B14F-4D97-AF65-F5344CB8AC3E}">
        <p14:creationId xmlns:p14="http://schemas.microsoft.com/office/powerpoint/2010/main" val="38104465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2668" y="350520"/>
            <a:ext cx="9143999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12875" y="478536"/>
            <a:ext cx="8890000" cy="6604000"/>
          </a:xfrm>
          <a:custGeom>
            <a:avLst/>
            <a:gdLst/>
            <a:ahLst/>
            <a:cxnLst/>
            <a:rect l="l" t="t" r="r" b="b"/>
            <a:pathLst>
              <a:path w="8890000" h="6604000">
                <a:moveTo>
                  <a:pt x="8884920" y="6603492"/>
                </a:moveTo>
                <a:lnTo>
                  <a:pt x="4572" y="6603492"/>
                </a:lnTo>
                <a:lnTo>
                  <a:pt x="0" y="6598920"/>
                </a:lnTo>
                <a:lnTo>
                  <a:pt x="0" y="4572"/>
                </a:lnTo>
                <a:lnTo>
                  <a:pt x="4572" y="0"/>
                </a:lnTo>
                <a:lnTo>
                  <a:pt x="8884920" y="0"/>
                </a:lnTo>
                <a:lnTo>
                  <a:pt x="8889492" y="4572"/>
                </a:lnTo>
                <a:lnTo>
                  <a:pt x="8889492" y="9144"/>
                </a:lnTo>
                <a:lnTo>
                  <a:pt x="19812" y="9144"/>
                </a:lnTo>
                <a:lnTo>
                  <a:pt x="9144" y="19812"/>
                </a:lnTo>
                <a:lnTo>
                  <a:pt x="19812" y="19812"/>
                </a:lnTo>
                <a:lnTo>
                  <a:pt x="19812" y="6583680"/>
                </a:lnTo>
                <a:lnTo>
                  <a:pt x="9144" y="6583680"/>
                </a:lnTo>
                <a:lnTo>
                  <a:pt x="19812" y="6592824"/>
                </a:lnTo>
                <a:lnTo>
                  <a:pt x="8889492" y="6592824"/>
                </a:lnTo>
                <a:lnTo>
                  <a:pt x="8889492" y="6598920"/>
                </a:lnTo>
                <a:lnTo>
                  <a:pt x="8884920" y="6603492"/>
                </a:lnTo>
                <a:close/>
              </a:path>
              <a:path w="8890000" h="6604000">
                <a:moveTo>
                  <a:pt x="19812" y="19812"/>
                </a:moveTo>
                <a:lnTo>
                  <a:pt x="9144" y="19812"/>
                </a:lnTo>
                <a:lnTo>
                  <a:pt x="19812" y="9144"/>
                </a:lnTo>
                <a:lnTo>
                  <a:pt x="19812" y="19812"/>
                </a:lnTo>
                <a:close/>
              </a:path>
              <a:path w="8890000" h="6604000">
                <a:moveTo>
                  <a:pt x="8869680" y="19812"/>
                </a:moveTo>
                <a:lnTo>
                  <a:pt x="19812" y="19812"/>
                </a:lnTo>
                <a:lnTo>
                  <a:pt x="19812" y="9144"/>
                </a:lnTo>
                <a:lnTo>
                  <a:pt x="8869680" y="9144"/>
                </a:lnTo>
                <a:lnTo>
                  <a:pt x="8869680" y="19812"/>
                </a:lnTo>
                <a:close/>
              </a:path>
              <a:path w="8890000" h="6604000">
                <a:moveTo>
                  <a:pt x="8869680" y="6592824"/>
                </a:moveTo>
                <a:lnTo>
                  <a:pt x="8869680" y="9144"/>
                </a:lnTo>
                <a:lnTo>
                  <a:pt x="8878824" y="19812"/>
                </a:lnTo>
                <a:lnTo>
                  <a:pt x="8889492" y="19812"/>
                </a:lnTo>
                <a:lnTo>
                  <a:pt x="8889492" y="6583680"/>
                </a:lnTo>
                <a:lnTo>
                  <a:pt x="8878824" y="6583680"/>
                </a:lnTo>
                <a:lnTo>
                  <a:pt x="8869680" y="6592824"/>
                </a:lnTo>
                <a:close/>
              </a:path>
              <a:path w="8890000" h="6604000">
                <a:moveTo>
                  <a:pt x="8889492" y="19812"/>
                </a:moveTo>
                <a:lnTo>
                  <a:pt x="8878824" y="19812"/>
                </a:lnTo>
                <a:lnTo>
                  <a:pt x="8869680" y="9144"/>
                </a:lnTo>
                <a:lnTo>
                  <a:pt x="8889492" y="9144"/>
                </a:lnTo>
                <a:lnTo>
                  <a:pt x="8889492" y="19812"/>
                </a:lnTo>
                <a:close/>
              </a:path>
              <a:path w="8890000" h="6604000">
                <a:moveTo>
                  <a:pt x="19812" y="6592824"/>
                </a:moveTo>
                <a:lnTo>
                  <a:pt x="9144" y="6583680"/>
                </a:lnTo>
                <a:lnTo>
                  <a:pt x="19812" y="6583680"/>
                </a:lnTo>
                <a:lnTo>
                  <a:pt x="19812" y="6592824"/>
                </a:lnTo>
                <a:close/>
              </a:path>
              <a:path w="8890000" h="6604000">
                <a:moveTo>
                  <a:pt x="8869680" y="6592824"/>
                </a:moveTo>
                <a:lnTo>
                  <a:pt x="19812" y="6592824"/>
                </a:lnTo>
                <a:lnTo>
                  <a:pt x="19812" y="6583680"/>
                </a:lnTo>
                <a:lnTo>
                  <a:pt x="8869680" y="6583680"/>
                </a:lnTo>
                <a:lnTo>
                  <a:pt x="8869680" y="6592824"/>
                </a:lnTo>
                <a:close/>
              </a:path>
              <a:path w="8890000" h="6604000">
                <a:moveTo>
                  <a:pt x="8889492" y="6592824"/>
                </a:moveTo>
                <a:lnTo>
                  <a:pt x="8869680" y="6592824"/>
                </a:lnTo>
                <a:lnTo>
                  <a:pt x="8878824" y="6583680"/>
                </a:lnTo>
                <a:lnTo>
                  <a:pt x="8889492" y="6583680"/>
                </a:lnTo>
                <a:lnTo>
                  <a:pt x="8889492" y="6592824"/>
                </a:lnTo>
                <a:close/>
              </a:path>
            </a:pathLst>
          </a:custGeom>
          <a:solidFill>
            <a:srgbClr val="CFC6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39596" y="1348740"/>
            <a:ext cx="2862072" cy="2819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314444" y="1484376"/>
            <a:ext cx="222504" cy="640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666488" y="1348740"/>
            <a:ext cx="4472940" cy="28194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308592" y="1893872"/>
            <a:ext cx="7692390" cy="3390900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286385" indent="-273685">
              <a:lnSpc>
                <a:spcPct val="100000"/>
              </a:lnSpc>
              <a:spcBef>
                <a:spcPts val="675"/>
              </a:spcBef>
              <a:buClr>
                <a:srgbClr val="ACC1C8"/>
              </a:buClr>
              <a:buChar char="•"/>
              <a:tabLst>
                <a:tab pos="286385" algn="l"/>
                <a:tab pos="287020" algn="l"/>
              </a:tabLst>
            </a:pPr>
            <a:r>
              <a:rPr sz="2400" spc="-10" dirty="0">
                <a:solidFill>
                  <a:srgbClr val="DFE6CF"/>
                </a:solidFill>
                <a:latin typeface="Times New Roman"/>
                <a:cs typeface="Times New Roman"/>
              </a:rPr>
              <a:t>Market </a:t>
            </a:r>
            <a:r>
              <a:rPr sz="2400" spc="-140" dirty="0">
                <a:solidFill>
                  <a:srgbClr val="DFE6CF"/>
                </a:solidFill>
                <a:latin typeface="Times New Roman"/>
                <a:cs typeface="Times New Roman"/>
              </a:rPr>
              <a:t>is </a:t>
            </a:r>
            <a:r>
              <a:rPr sz="2400" spc="-80" dirty="0">
                <a:solidFill>
                  <a:srgbClr val="DFE6CF"/>
                </a:solidFill>
                <a:latin typeface="Times New Roman"/>
                <a:cs typeface="Times New Roman"/>
              </a:rPr>
              <a:t>highly</a:t>
            </a:r>
            <a:r>
              <a:rPr sz="2400" spc="-165" dirty="0">
                <a:solidFill>
                  <a:srgbClr val="DFE6CF"/>
                </a:solidFill>
                <a:latin typeface="Times New Roman"/>
                <a:cs typeface="Times New Roman"/>
              </a:rPr>
              <a:t> </a:t>
            </a:r>
            <a:r>
              <a:rPr sz="2400" spc="-50" dirty="0">
                <a:solidFill>
                  <a:srgbClr val="DFE6CF"/>
                </a:solidFill>
                <a:latin typeface="Times New Roman"/>
                <a:cs typeface="Times New Roman"/>
              </a:rPr>
              <a:t>competitive</a:t>
            </a:r>
            <a:endParaRPr sz="2400">
              <a:latin typeface="Times New Roman"/>
              <a:cs typeface="Times New Roman"/>
            </a:endParaRPr>
          </a:p>
          <a:p>
            <a:pPr marL="286385" marR="5080" indent="-273685">
              <a:lnSpc>
                <a:spcPct val="100000"/>
              </a:lnSpc>
              <a:spcBef>
                <a:spcPts val="575"/>
              </a:spcBef>
              <a:buClr>
                <a:srgbClr val="ACC1C8"/>
              </a:buClr>
              <a:buChar char="•"/>
              <a:tabLst>
                <a:tab pos="286385" algn="l"/>
                <a:tab pos="287020" algn="l"/>
              </a:tabLst>
            </a:pPr>
            <a:r>
              <a:rPr sz="2400" spc="-100" dirty="0">
                <a:solidFill>
                  <a:srgbClr val="DFE6CF"/>
                </a:solidFill>
                <a:latin typeface="Times New Roman"/>
                <a:cs typeface="Times New Roman"/>
              </a:rPr>
              <a:t>Highly </a:t>
            </a:r>
            <a:r>
              <a:rPr sz="2400" spc="40" dirty="0">
                <a:solidFill>
                  <a:srgbClr val="DFE6CF"/>
                </a:solidFill>
                <a:latin typeface="Times New Roman"/>
                <a:cs typeface="Times New Roman"/>
              </a:rPr>
              <a:t>developed </a:t>
            </a:r>
            <a:r>
              <a:rPr sz="2400" spc="-80" dirty="0">
                <a:solidFill>
                  <a:srgbClr val="DFE6CF"/>
                </a:solidFill>
                <a:latin typeface="Times New Roman"/>
                <a:cs typeface="Times New Roman"/>
              </a:rPr>
              <a:t>city </a:t>
            </a:r>
            <a:r>
              <a:rPr sz="2400" spc="-60" dirty="0">
                <a:solidFill>
                  <a:srgbClr val="DFE6CF"/>
                </a:solidFill>
                <a:latin typeface="Times New Roman"/>
                <a:cs typeface="Times New Roman"/>
              </a:rPr>
              <a:t>so </a:t>
            </a:r>
            <a:r>
              <a:rPr sz="2400" spc="-80" dirty="0">
                <a:solidFill>
                  <a:srgbClr val="DFE6CF"/>
                </a:solidFill>
                <a:latin typeface="Times New Roman"/>
                <a:cs typeface="Times New Roman"/>
              </a:rPr>
              <a:t>cost </a:t>
            </a:r>
            <a:r>
              <a:rPr sz="2400" dirty="0">
                <a:solidFill>
                  <a:srgbClr val="DFE6CF"/>
                </a:solidFill>
                <a:latin typeface="Times New Roman"/>
                <a:cs typeface="Times New Roman"/>
              </a:rPr>
              <a:t>of </a:t>
            </a:r>
            <a:r>
              <a:rPr sz="2400" spc="-10" dirty="0">
                <a:solidFill>
                  <a:srgbClr val="DFE6CF"/>
                </a:solidFill>
                <a:latin typeface="Times New Roman"/>
                <a:cs typeface="Times New Roman"/>
              </a:rPr>
              <a:t>doing </a:t>
            </a:r>
            <a:r>
              <a:rPr sz="2400" spc="-75" dirty="0">
                <a:solidFill>
                  <a:srgbClr val="DFE6CF"/>
                </a:solidFill>
                <a:latin typeface="Times New Roman"/>
                <a:cs typeface="Times New Roman"/>
              </a:rPr>
              <a:t>business </a:t>
            </a:r>
            <a:r>
              <a:rPr sz="2400" spc="-140" dirty="0">
                <a:solidFill>
                  <a:srgbClr val="DFE6CF"/>
                </a:solidFill>
                <a:latin typeface="Times New Roman"/>
                <a:cs typeface="Times New Roman"/>
              </a:rPr>
              <a:t>is </a:t>
            </a:r>
            <a:r>
              <a:rPr sz="2400" spc="-5" dirty="0">
                <a:solidFill>
                  <a:srgbClr val="DFE6CF"/>
                </a:solidFill>
                <a:latin typeface="Times New Roman"/>
                <a:cs typeface="Times New Roman"/>
              </a:rPr>
              <a:t>also one </a:t>
            </a:r>
            <a:r>
              <a:rPr sz="2400" dirty="0">
                <a:solidFill>
                  <a:srgbClr val="DFE6CF"/>
                </a:solidFill>
                <a:latin typeface="Times New Roman"/>
                <a:cs typeface="Times New Roman"/>
              </a:rPr>
              <a:t>of  </a:t>
            </a:r>
            <a:r>
              <a:rPr sz="2400" spc="-15" dirty="0">
                <a:solidFill>
                  <a:srgbClr val="DFE6CF"/>
                </a:solidFill>
                <a:latin typeface="Times New Roman"/>
                <a:cs typeface="Times New Roman"/>
              </a:rPr>
              <a:t>the</a:t>
            </a:r>
            <a:r>
              <a:rPr sz="2400" spc="65" dirty="0">
                <a:solidFill>
                  <a:srgbClr val="DFE6CF"/>
                </a:solidFill>
                <a:latin typeface="Times New Roman"/>
                <a:cs typeface="Times New Roman"/>
              </a:rPr>
              <a:t> </a:t>
            </a:r>
            <a:r>
              <a:rPr sz="2400" spc="-50" dirty="0">
                <a:solidFill>
                  <a:srgbClr val="DFE6CF"/>
                </a:solidFill>
                <a:latin typeface="Times New Roman"/>
                <a:cs typeface="Times New Roman"/>
              </a:rPr>
              <a:t>highest</a:t>
            </a:r>
            <a:endParaRPr sz="2400">
              <a:latin typeface="Times New Roman"/>
              <a:cs typeface="Times New Roman"/>
            </a:endParaRPr>
          </a:p>
          <a:p>
            <a:pPr marL="286385" marR="480695" indent="-273685">
              <a:lnSpc>
                <a:spcPct val="100000"/>
              </a:lnSpc>
              <a:spcBef>
                <a:spcPts val="575"/>
              </a:spcBef>
              <a:buClr>
                <a:srgbClr val="ACC1C8"/>
              </a:buClr>
              <a:buChar char="•"/>
              <a:tabLst>
                <a:tab pos="286385" algn="l"/>
                <a:tab pos="287020" algn="l"/>
              </a:tabLst>
            </a:pPr>
            <a:r>
              <a:rPr sz="2400" spc="-60" dirty="0">
                <a:solidFill>
                  <a:srgbClr val="DFE6CF"/>
                </a:solidFill>
                <a:latin typeface="Times New Roman"/>
                <a:cs typeface="Times New Roman"/>
              </a:rPr>
              <a:t>New </a:t>
            </a:r>
            <a:r>
              <a:rPr sz="2400" spc="-75" dirty="0">
                <a:solidFill>
                  <a:srgbClr val="DFE6CF"/>
                </a:solidFill>
                <a:latin typeface="Times New Roman"/>
                <a:cs typeface="Times New Roman"/>
              </a:rPr>
              <a:t>business </a:t>
            </a:r>
            <a:r>
              <a:rPr sz="2400" spc="-35" dirty="0">
                <a:solidFill>
                  <a:srgbClr val="DFE6CF"/>
                </a:solidFill>
                <a:latin typeface="Times New Roman"/>
                <a:cs typeface="Times New Roman"/>
              </a:rPr>
              <a:t>venture </a:t>
            </a:r>
            <a:r>
              <a:rPr sz="2400" dirty="0">
                <a:solidFill>
                  <a:srgbClr val="DFE6CF"/>
                </a:solidFill>
                <a:latin typeface="Times New Roman"/>
                <a:cs typeface="Times New Roman"/>
              </a:rPr>
              <a:t>or </a:t>
            </a:r>
            <a:r>
              <a:rPr sz="2400" spc="-15" dirty="0">
                <a:solidFill>
                  <a:srgbClr val="DFE6CF"/>
                </a:solidFill>
                <a:latin typeface="Times New Roman"/>
                <a:cs typeface="Times New Roman"/>
              </a:rPr>
              <a:t>expansion </a:t>
            </a:r>
            <a:r>
              <a:rPr sz="2400" spc="20" dirty="0">
                <a:solidFill>
                  <a:srgbClr val="DFE6CF"/>
                </a:solidFill>
                <a:latin typeface="Times New Roman"/>
                <a:cs typeface="Times New Roman"/>
              </a:rPr>
              <a:t>needs </a:t>
            </a:r>
            <a:r>
              <a:rPr sz="2400" spc="-10" dirty="0">
                <a:solidFill>
                  <a:srgbClr val="DFE6CF"/>
                </a:solidFill>
                <a:latin typeface="Times New Roman"/>
                <a:cs typeface="Times New Roman"/>
              </a:rPr>
              <a:t>to </a:t>
            </a:r>
            <a:r>
              <a:rPr sz="2400" spc="125" dirty="0">
                <a:solidFill>
                  <a:srgbClr val="DFE6CF"/>
                </a:solidFill>
                <a:latin typeface="Times New Roman"/>
                <a:cs typeface="Times New Roman"/>
              </a:rPr>
              <a:t>be </a:t>
            </a:r>
            <a:r>
              <a:rPr sz="2400" spc="40" dirty="0">
                <a:solidFill>
                  <a:srgbClr val="DFE6CF"/>
                </a:solidFill>
                <a:latin typeface="Times New Roman"/>
                <a:cs typeface="Times New Roman"/>
              </a:rPr>
              <a:t>analysed  </a:t>
            </a:r>
            <a:r>
              <a:rPr sz="2400" spc="-20" dirty="0">
                <a:solidFill>
                  <a:srgbClr val="DFE6CF"/>
                </a:solidFill>
                <a:latin typeface="Times New Roman"/>
                <a:cs typeface="Times New Roman"/>
              </a:rPr>
              <a:t>carefully</a:t>
            </a:r>
            <a:endParaRPr sz="2400">
              <a:latin typeface="Times New Roman"/>
              <a:cs typeface="Times New Roman"/>
            </a:endParaRPr>
          </a:p>
          <a:p>
            <a:pPr marL="286385" indent="-273685">
              <a:lnSpc>
                <a:spcPct val="100000"/>
              </a:lnSpc>
              <a:spcBef>
                <a:spcPts val="575"/>
              </a:spcBef>
              <a:buClr>
                <a:srgbClr val="ACC1C8"/>
              </a:buClr>
              <a:buChar char="•"/>
              <a:tabLst>
                <a:tab pos="286385" algn="l"/>
                <a:tab pos="287020" algn="l"/>
              </a:tabLst>
            </a:pPr>
            <a:r>
              <a:rPr sz="2400" spc="30" dirty="0">
                <a:solidFill>
                  <a:srgbClr val="DFE6CF"/>
                </a:solidFill>
                <a:latin typeface="Times New Roman"/>
                <a:cs typeface="Times New Roman"/>
              </a:rPr>
              <a:t>One </a:t>
            </a:r>
            <a:r>
              <a:rPr sz="2400" spc="-80" dirty="0">
                <a:solidFill>
                  <a:srgbClr val="DFE6CF"/>
                </a:solidFill>
                <a:latin typeface="Times New Roman"/>
                <a:cs typeface="Times New Roman"/>
              </a:rPr>
              <a:t>should </a:t>
            </a:r>
            <a:r>
              <a:rPr sz="2400" dirty="0">
                <a:solidFill>
                  <a:srgbClr val="DFE6CF"/>
                </a:solidFill>
                <a:latin typeface="Times New Roman"/>
                <a:cs typeface="Times New Roman"/>
              </a:rPr>
              <a:t>strategically </a:t>
            </a:r>
            <a:r>
              <a:rPr sz="2400" spc="25" dirty="0">
                <a:solidFill>
                  <a:srgbClr val="DFE6CF"/>
                </a:solidFill>
                <a:latin typeface="Times New Roman"/>
                <a:cs typeface="Times New Roman"/>
              </a:rPr>
              <a:t>targeting </a:t>
            </a:r>
            <a:r>
              <a:rPr sz="2400" spc="-15" dirty="0">
                <a:solidFill>
                  <a:srgbClr val="DFE6CF"/>
                </a:solidFill>
                <a:latin typeface="Times New Roman"/>
                <a:cs typeface="Times New Roman"/>
              </a:rPr>
              <a:t>the </a:t>
            </a:r>
            <a:r>
              <a:rPr sz="2400" spc="-10" dirty="0">
                <a:solidFill>
                  <a:srgbClr val="DFE6CF"/>
                </a:solidFill>
                <a:latin typeface="Times New Roman"/>
                <a:cs typeface="Times New Roman"/>
              </a:rPr>
              <a:t>market inorder to</a:t>
            </a:r>
            <a:r>
              <a:rPr sz="2400" spc="555" dirty="0">
                <a:solidFill>
                  <a:srgbClr val="DFE6C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DFE6CF"/>
                </a:solidFill>
                <a:latin typeface="Times New Roman"/>
                <a:cs typeface="Times New Roman"/>
              </a:rPr>
              <a:t>–</a:t>
            </a:r>
            <a:endParaRPr sz="2400">
              <a:latin typeface="Times New Roman"/>
              <a:cs typeface="Times New Roman"/>
            </a:endParaRPr>
          </a:p>
          <a:p>
            <a:pPr marL="347345">
              <a:lnSpc>
                <a:spcPct val="100000"/>
              </a:lnSpc>
              <a:spcBef>
                <a:spcPts val="580"/>
              </a:spcBef>
            </a:pPr>
            <a:r>
              <a:rPr sz="2400" spc="-165" dirty="0">
                <a:solidFill>
                  <a:srgbClr val="DFE6CF"/>
                </a:solidFill>
                <a:latin typeface="Times New Roman"/>
                <a:cs typeface="Times New Roman"/>
              </a:rPr>
              <a:t>-This </a:t>
            </a:r>
            <a:r>
              <a:rPr sz="2400" spc="-140" dirty="0">
                <a:solidFill>
                  <a:srgbClr val="DFE6CF"/>
                </a:solidFill>
                <a:latin typeface="Times New Roman"/>
                <a:cs typeface="Times New Roman"/>
              </a:rPr>
              <a:t>will </a:t>
            </a:r>
            <a:r>
              <a:rPr sz="2400" spc="-10" dirty="0">
                <a:solidFill>
                  <a:srgbClr val="DFE6CF"/>
                </a:solidFill>
                <a:latin typeface="Times New Roman"/>
                <a:cs typeface="Times New Roman"/>
              </a:rPr>
              <a:t>help </a:t>
            </a:r>
            <a:r>
              <a:rPr sz="2400" spc="-160" dirty="0">
                <a:solidFill>
                  <a:srgbClr val="DFE6CF"/>
                </a:solidFill>
                <a:latin typeface="Times New Roman"/>
                <a:cs typeface="Times New Roman"/>
              </a:rPr>
              <a:t>in </a:t>
            </a:r>
            <a:r>
              <a:rPr sz="2400" spc="-45" dirty="0">
                <a:solidFill>
                  <a:srgbClr val="DFE6CF"/>
                </a:solidFill>
                <a:latin typeface="Times New Roman"/>
                <a:cs typeface="Times New Roman"/>
              </a:rPr>
              <a:t>reduction </a:t>
            </a:r>
            <a:r>
              <a:rPr sz="2400" dirty="0">
                <a:solidFill>
                  <a:srgbClr val="DFE6CF"/>
                </a:solidFill>
                <a:latin typeface="Times New Roman"/>
                <a:cs typeface="Times New Roman"/>
              </a:rPr>
              <a:t>of</a:t>
            </a:r>
            <a:r>
              <a:rPr sz="2400" spc="80" dirty="0">
                <a:solidFill>
                  <a:srgbClr val="DFE6CF"/>
                </a:solidFill>
                <a:latin typeface="Times New Roman"/>
                <a:cs typeface="Times New Roman"/>
              </a:rPr>
              <a:t> </a:t>
            </a:r>
            <a:r>
              <a:rPr sz="2400" spc="-100" dirty="0">
                <a:solidFill>
                  <a:srgbClr val="DFE6CF"/>
                </a:solidFill>
                <a:latin typeface="Times New Roman"/>
                <a:cs typeface="Times New Roman"/>
              </a:rPr>
              <a:t>risk.</a:t>
            </a:r>
            <a:endParaRPr sz="2400">
              <a:latin typeface="Times New Roman"/>
              <a:cs typeface="Times New Roman"/>
            </a:endParaRPr>
          </a:p>
          <a:p>
            <a:pPr marL="347345">
              <a:lnSpc>
                <a:spcPct val="100000"/>
              </a:lnSpc>
              <a:spcBef>
                <a:spcPts val="575"/>
              </a:spcBef>
            </a:pPr>
            <a:r>
              <a:rPr sz="2400" spc="-105" dirty="0">
                <a:solidFill>
                  <a:srgbClr val="DFE6CF"/>
                </a:solidFill>
                <a:latin typeface="Times New Roman"/>
                <a:cs typeface="Times New Roman"/>
              </a:rPr>
              <a:t>-The </a:t>
            </a:r>
            <a:r>
              <a:rPr sz="2400" spc="-100" dirty="0">
                <a:solidFill>
                  <a:srgbClr val="DFE6CF"/>
                </a:solidFill>
                <a:latin typeface="Times New Roman"/>
                <a:cs typeface="Times New Roman"/>
              </a:rPr>
              <a:t>Return </a:t>
            </a:r>
            <a:r>
              <a:rPr sz="2400" spc="-80" dirty="0">
                <a:solidFill>
                  <a:srgbClr val="DFE6CF"/>
                </a:solidFill>
                <a:latin typeface="Times New Roman"/>
                <a:cs typeface="Times New Roman"/>
              </a:rPr>
              <a:t>on </a:t>
            </a:r>
            <a:r>
              <a:rPr sz="2400" spc="-95" dirty="0">
                <a:solidFill>
                  <a:srgbClr val="DFE6CF"/>
                </a:solidFill>
                <a:latin typeface="Times New Roman"/>
                <a:cs typeface="Times New Roman"/>
              </a:rPr>
              <a:t>Investment </a:t>
            </a:r>
            <a:r>
              <a:rPr sz="2400" spc="-145" dirty="0">
                <a:solidFill>
                  <a:srgbClr val="DFE6CF"/>
                </a:solidFill>
                <a:latin typeface="Times New Roman"/>
                <a:cs typeface="Times New Roman"/>
              </a:rPr>
              <a:t>will </a:t>
            </a:r>
            <a:r>
              <a:rPr sz="2400" spc="110" dirty="0">
                <a:solidFill>
                  <a:srgbClr val="DFE6CF"/>
                </a:solidFill>
                <a:latin typeface="Times New Roman"/>
                <a:cs typeface="Times New Roman"/>
              </a:rPr>
              <a:t>be</a:t>
            </a:r>
            <a:r>
              <a:rPr sz="2400" spc="-75" dirty="0">
                <a:solidFill>
                  <a:srgbClr val="DFE6CF"/>
                </a:solidFill>
                <a:latin typeface="Times New Roman"/>
                <a:cs typeface="Times New Roman"/>
              </a:rPr>
              <a:t> </a:t>
            </a:r>
            <a:r>
              <a:rPr sz="2400" spc="30" dirty="0">
                <a:solidFill>
                  <a:srgbClr val="DFE6CF"/>
                </a:solidFill>
                <a:latin typeface="Times New Roman"/>
                <a:cs typeface="Times New Roman"/>
              </a:rPr>
              <a:t>reasonable.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2668" y="350520"/>
            <a:ext cx="9143999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12875" y="478536"/>
            <a:ext cx="8890000" cy="6604000"/>
          </a:xfrm>
          <a:custGeom>
            <a:avLst/>
            <a:gdLst/>
            <a:ahLst/>
            <a:cxnLst/>
            <a:rect l="l" t="t" r="r" b="b"/>
            <a:pathLst>
              <a:path w="8890000" h="6604000">
                <a:moveTo>
                  <a:pt x="8884920" y="6603492"/>
                </a:moveTo>
                <a:lnTo>
                  <a:pt x="4572" y="6603492"/>
                </a:lnTo>
                <a:lnTo>
                  <a:pt x="0" y="6598920"/>
                </a:lnTo>
                <a:lnTo>
                  <a:pt x="0" y="4572"/>
                </a:lnTo>
                <a:lnTo>
                  <a:pt x="4572" y="0"/>
                </a:lnTo>
                <a:lnTo>
                  <a:pt x="8884920" y="0"/>
                </a:lnTo>
                <a:lnTo>
                  <a:pt x="8889492" y="4572"/>
                </a:lnTo>
                <a:lnTo>
                  <a:pt x="8889492" y="9144"/>
                </a:lnTo>
                <a:lnTo>
                  <a:pt x="19812" y="9144"/>
                </a:lnTo>
                <a:lnTo>
                  <a:pt x="9144" y="19812"/>
                </a:lnTo>
                <a:lnTo>
                  <a:pt x="19812" y="19812"/>
                </a:lnTo>
                <a:lnTo>
                  <a:pt x="19812" y="6583680"/>
                </a:lnTo>
                <a:lnTo>
                  <a:pt x="9144" y="6583680"/>
                </a:lnTo>
                <a:lnTo>
                  <a:pt x="19812" y="6592824"/>
                </a:lnTo>
                <a:lnTo>
                  <a:pt x="8889492" y="6592824"/>
                </a:lnTo>
                <a:lnTo>
                  <a:pt x="8889492" y="6598920"/>
                </a:lnTo>
                <a:lnTo>
                  <a:pt x="8884920" y="6603492"/>
                </a:lnTo>
                <a:close/>
              </a:path>
              <a:path w="8890000" h="6604000">
                <a:moveTo>
                  <a:pt x="19812" y="19812"/>
                </a:moveTo>
                <a:lnTo>
                  <a:pt x="9144" y="19812"/>
                </a:lnTo>
                <a:lnTo>
                  <a:pt x="19812" y="9144"/>
                </a:lnTo>
                <a:lnTo>
                  <a:pt x="19812" y="19812"/>
                </a:lnTo>
                <a:close/>
              </a:path>
              <a:path w="8890000" h="6604000">
                <a:moveTo>
                  <a:pt x="8869680" y="19812"/>
                </a:moveTo>
                <a:lnTo>
                  <a:pt x="19812" y="19812"/>
                </a:lnTo>
                <a:lnTo>
                  <a:pt x="19812" y="9144"/>
                </a:lnTo>
                <a:lnTo>
                  <a:pt x="8869680" y="9144"/>
                </a:lnTo>
                <a:lnTo>
                  <a:pt x="8869680" y="19812"/>
                </a:lnTo>
                <a:close/>
              </a:path>
              <a:path w="8890000" h="6604000">
                <a:moveTo>
                  <a:pt x="8869680" y="6592824"/>
                </a:moveTo>
                <a:lnTo>
                  <a:pt x="8869680" y="9144"/>
                </a:lnTo>
                <a:lnTo>
                  <a:pt x="8878824" y="19812"/>
                </a:lnTo>
                <a:lnTo>
                  <a:pt x="8889492" y="19812"/>
                </a:lnTo>
                <a:lnTo>
                  <a:pt x="8889492" y="6583680"/>
                </a:lnTo>
                <a:lnTo>
                  <a:pt x="8878824" y="6583680"/>
                </a:lnTo>
                <a:lnTo>
                  <a:pt x="8869680" y="6592824"/>
                </a:lnTo>
                <a:close/>
              </a:path>
              <a:path w="8890000" h="6604000">
                <a:moveTo>
                  <a:pt x="8889492" y="19812"/>
                </a:moveTo>
                <a:lnTo>
                  <a:pt x="8878824" y="19812"/>
                </a:lnTo>
                <a:lnTo>
                  <a:pt x="8869680" y="9144"/>
                </a:lnTo>
                <a:lnTo>
                  <a:pt x="8889492" y="9144"/>
                </a:lnTo>
                <a:lnTo>
                  <a:pt x="8889492" y="19812"/>
                </a:lnTo>
                <a:close/>
              </a:path>
              <a:path w="8890000" h="6604000">
                <a:moveTo>
                  <a:pt x="19812" y="6592824"/>
                </a:moveTo>
                <a:lnTo>
                  <a:pt x="9144" y="6583680"/>
                </a:lnTo>
                <a:lnTo>
                  <a:pt x="19812" y="6583680"/>
                </a:lnTo>
                <a:lnTo>
                  <a:pt x="19812" y="6592824"/>
                </a:lnTo>
                <a:close/>
              </a:path>
              <a:path w="8890000" h="6604000">
                <a:moveTo>
                  <a:pt x="8869680" y="6592824"/>
                </a:moveTo>
                <a:lnTo>
                  <a:pt x="19812" y="6592824"/>
                </a:lnTo>
                <a:lnTo>
                  <a:pt x="19812" y="6583680"/>
                </a:lnTo>
                <a:lnTo>
                  <a:pt x="8869680" y="6583680"/>
                </a:lnTo>
                <a:lnTo>
                  <a:pt x="8869680" y="6592824"/>
                </a:lnTo>
                <a:close/>
              </a:path>
              <a:path w="8890000" h="6604000">
                <a:moveTo>
                  <a:pt x="8889492" y="6592824"/>
                </a:moveTo>
                <a:lnTo>
                  <a:pt x="8869680" y="6592824"/>
                </a:lnTo>
                <a:lnTo>
                  <a:pt x="8878824" y="6583680"/>
                </a:lnTo>
                <a:lnTo>
                  <a:pt x="8889492" y="6583680"/>
                </a:lnTo>
                <a:lnTo>
                  <a:pt x="8889492" y="6592824"/>
                </a:lnTo>
                <a:close/>
              </a:path>
            </a:pathLst>
          </a:custGeom>
          <a:solidFill>
            <a:srgbClr val="CFC6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749296" y="1301496"/>
            <a:ext cx="3208020" cy="3154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096000" y="1473708"/>
            <a:ext cx="141732" cy="7162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387084" y="1301496"/>
            <a:ext cx="1549908" cy="31546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308554" y="1912141"/>
            <a:ext cx="8025130" cy="4476115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L="12700" marR="40005">
              <a:lnSpc>
                <a:spcPct val="80000"/>
              </a:lnSpc>
              <a:spcBef>
                <a:spcPts val="585"/>
              </a:spcBef>
            </a:pPr>
            <a:r>
              <a:rPr sz="2000" spc="-125" dirty="0">
                <a:solidFill>
                  <a:srgbClr val="DFE6CF"/>
                </a:solidFill>
                <a:latin typeface="Times New Roman"/>
                <a:cs typeface="Times New Roman"/>
              </a:rPr>
              <a:t>The </a:t>
            </a:r>
            <a:r>
              <a:rPr sz="2000" spc="-70" dirty="0">
                <a:solidFill>
                  <a:srgbClr val="DFE6CF"/>
                </a:solidFill>
                <a:latin typeface="Times New Roman"/>
                <a:cs typeface="Times New Roman"/>
              </a:rPr>
              <a:t>City </a:t>
            </a:r>
            <a:r>
              <a:rPr sz="2000" dirty="0">
                <a:solidFill>
                  <a:srgbClr val="DFE6CF"/>
                </a:solidFill>
                <a:latin typeface="Times New Roman"/>
                <a:cs typeface="Times New Roman"/>
              </a:rPr>
              <a:t>of </a:t>
            </a:r>
            <a:r>
              <a:rPr sz="2000" spc="-50" dirty="0">
                <a:solidFill>
                  <a:srgbClr val="DFE6CF"/>
                </a:solidFill>
                <a:latin typeface="Times New Roman"/>
                <a:cs typeface="Times New Roman"/>
              </a:rPr>
              <a:t>New </a:t>
            </a:r>
            <a:r>
              <a:rPr sz="2000" spc="-145" dirty="0">
                <a:solidFill>
                  <a:srgbClr val="DFE6CF"/>
                </a:solidFill>
                <a:latin typeface="Times New Roman"/>
                <a:cs typeface="Times New Roman"/>
              </a:rPr>
              <a:t>York </a:t>
            </a:r>
            <a:r>
              <a:rPr sz="2000" spc="-114" dirty="0">
                <a:solidFill>
                  <a:srgbClr val="DFE6CF"/>
                </a:solidFill>
                <a:latin typeface="Times New Roman"/>
                <a:cs typeface="Times New Roman"/>
              </a:rPr>
              <a:t>is </a:t>
            </a:r>
            <a:r>
              <a:rPr sz="2000" spc="-45" dirty="0">
                <a:solidFill>
                  <a:srgbClr val="DFE6CF"/>
                </a:solidFill>
                <a:latin typeface="Times New Roman"/>
                <a:cs typeface="Times New Roman"/>
              </a:rPr>
              <a:t>famous </a:t>
            </a:r>
            <a:r>
              <a:rPr sz="2000" spc="-10" dirty="0">
                <a:solidFill>
                  <a:srgbClr val="DFE6CF"/>
                </a:solidFill>
                <a:latin typeface="Times New Roman"/>
                <a:cs typeface="Times New Roman"/>
              </a:rPr>
              <a:t>for </a:t>
            </a:r>
            <a:r>
              <a:rPr sz="2000" spc="-85" dirty="0">
                <a:solidFill>
                  <a:srgbClr val="DFE6CF"/>
                </a:solidFill>
                <a:latin typeface="Times New Roman"/>
                <a:cs typeface="Times New Roman"/>
              </a:rPr>
              <a:t>its </a:t>
            </a:r>
            <a:r>
              <a:rPr sz="2000" spc="-25" dirty="0">
                <a:solidFill>
                  <a:srgbClr val="DFE6CF"/>
                </a:solidFill>
                <a:latin typeface="Times New Roman"/>
                <a:cs typeface="Times New Roman"/>
              </a:rPr>
              <a:t>excellent </a:t>
            </a:r>
            <a:r>
              <a:rPr sz="2000" spc="-85" dirty="0">
                <a:solidFill>
                  <a:srgbClr val="DFE6CF"/>
                </a:solidFill>
                <a:latin typeface="Times New Roman"/>
                <a:cs typeface="Times New Roman"/>
              </a:rPr>
              <a:t>cuisine. It's </a:t>
            </a:r>
            <a:r>
              <a:rPr sz="2000" spc="15" dirty="0">
                <a:solidFill>
                  <a:srgbClr val="DFE6CF"/>
                </a:solidFill>
                <a:latin typeface="Times New Roman"/>
                <a:cs typeface="Times New Roman"/>
              </a:rPr>
              <a:t>food </a:t>
            </a:r>
            <a:r>
              <a:rPr sz="2000" spc="-55" dirty="0">
                <a:solidFill>
                  <a:srgbClr val="DFE6CF"/>
                </a:solidFill>
                <a:latin typeface="Times New Roman"/>
                <a:cs typeface="Times New Roman"/>
              </a:rPr>
              <a:t>culture </a:t>
            </a:r>
            <a:r>
              <a:rPr sz="2000" spc="-60" dirty="0">
                <a:solidFill>
                  <a:srgbClr val="DFE6CF"/>
                </a:solidFill>
                <a:latin typeface="Times New Roman"/>
                <a:cs typeface="Times New Roman"/>
              </a:rPr>
              <a:t>includes  </a:t>
            </a:r>
            <a:r>
              <a:rPr sz="2000" spc="40" dirty="0">
                <a:solidFill>
                  <a:srgbClr val="DFE6CF"/>
                </a:solidFill>
                <a:latin typeface="Times New Roman"/>
                <a:cs typeface="Times New Roman"/>
              </a:rPr>
              <a:t>an </a:t>
            </a:r>
            <a:r>
              <a:rPr sz="2000" spc="70" dirty="0">
                <a:solidFill>
                  <a:srgbClr val="DFE6CF"/>
                </a:solidFill>
                <a:latin typeface="Times New Roman"/>
                <a:cs typeface="Times New Roman"/>
              </a:rPr>
              <a:t>array </a:t>
            </a:r>
            <a:r>
              <a:rPr sz="2000" dirty="0">
                <a:solidFill>
                  <a:srgbClr val="DFE6CF"/>
                </a:solidFill>
                <a:latin typeface="Times New Roman"/>
                <a:cs typeface="Times New Roman"/>
              </a:rPr>
              <a:t>of </a:t>
            </a:r>
            <a:r>
              <a:rPr sz="2000" spc="-15" dirty="0">
                <a:solidFill>
                  <a:srgbClr val="DFE6CF"/>
                </a:solidFill>
                <a:latin typeface="Times New Roman"/>
                <a:cs typeface="Times New Roman"/>
              </a:rPr>
              <a:t>international </a:t>
            </a:r>
            <a:r>
              <a:rPr sz="2000" spc="-90" dirty="0">
                <a:solidFill>
                  <a:srgbClr val="DFE6CF"/>
                </a:solidFill>
                <a:latin typeface="Times New Roman"/>
                <a:cs typeface="Times New Roman"/>
              </a:rPr>
              <a:t>cuisines </a:t>
            </a:r>
            <a:r>
              <a:rPr sz="2000" spc="-40" dirty="0">
                <a:solidFill>
                  <a:srgbClr val="DFE6CF"/>
                </a:solidFill>
                <a:latin typeface="Times New Roman"/>
                <a:cs typeface="Times New Roman"/>
              </a:rPr>
              <a:t>influenced </a:t>
            </a:r>
            <a:r>
              <a:rPr sz="2000" spc="10" dirty="0">
                <a:solidFill>
                  <a:srgbClr val="DFE6CF"/>
                </a:solidFill>
                <a:latin typeface="Times New Roman"/>
                <a:cs typeface="Times New Roman"/>
              </a:rPr>
              <a:t>by </a:t>
            </a:r>
            <a:r>
              <a:rPr sz="2000" spc="-10" dirty="0">
                <a:solidFill>
                  <a:srgbClr val="DFE6CF"/>
                </a:solidFill>
                <a:latin typeface="Times New Roman"/>
                <a:cs typeface="Times New Roman"/>
              </a:rPr>
              <a:t>the </a:t>
            </a:r>
            <a:r>
              <a:rPr sz="2000" spc="-55" dirty="0">
                <a:solidFill>
                  <a:srgbClr val="DFE6CF"/>
                </a:solidFill>
                <a:latin typeface="Times New Roman"/>
                <a:cs typeface="Times New Roman"/>
              </a:rPr>
              <a:t>city's </a:t>
            </a:r>
            <a:r>
              <a:rPr sz="2000" spc="-60" dirty="0">
                <a:solidFill>
                  <a:srgbClr val="DFE6CF"/>
                </a:solidFill>
                <a:latin typeface="Times New Roman"/>
                <a:cs typeface="Times New Roman"/>
              </a:rPr>
              <a:t>immigrant</a:t>
            </a:r>
            <a:r>
              <a:rPr sz="2000" spc="15" dirty="0">
                <a:solidFill>
                  <a:srgbClr val="DFE6CF"/>
                </a:solidFill>
                <a:latin typeface="Times New Roman"/>
                <a:cs typeface="Times New Roman"/>
              </a:rPr>
              <a:t> </a:t>
            </a:r>
            <a:r>
              <a:rPr sz="2000" spc="-70" dirty="0">
                <a:solidFill>
                  <a:srgbClr val="DFE6CF"/>
                </a:solidFill>
                <a:latin typeface="Times New Roman"/>
                <a:cs typeface="Times New Roman"/>
              </a:rPr>
              <a:t>history.</a:t>
            </a:r>
            <a:endParaRPr sz="2000">
              <a:latin typeface="Times New Roman"/>
              <a:cs typeface="Times New Roman"/>
            </a:endParaRPr>
          </a:p>
          <a:p>
            <a:pPr marL="287020" marR="191770" indent="-274320">
              <a:lnSpc>
                <a:spcPct val="80000"/>
              </a:lnSpc>
              <a:spcBef>
                <a:spcPts val="480"/>
              </a:spcBef>
              <a:buClr>
                <a:srgbClr val="ACC1C8"/>
              </a:buClr>
              <a:buChar char="•"/>
              <a:tabLst>
                <a:tab pos="287020" algn="l"/>
                <a:tab pos="287655" algn="l"/>
              </a:tabLst>
            </a:pPr>
            <a:r>
              <a:rPr sz="2000" dirty="0">
                <a:solidFill>
                  <a:srgbClr val="DFE6CF"/>
                </a:solidFill>
                <a:latin typeface="Times New Roman"/>
                <a:cs typeface="Times New Roman"/>
              </a:rPr>
              <a:t>Central </a:t>
            </a:r>
            <a:r>
              <a:rPr sz="2000" spc="95" dirty="0">
                <a:solidFill>
                  <a:srgbClr val="DFE6CF"/>
                </a:solidFill>
                <a:latin typeface="Times New Roman"/>
                <a:cs typeface="Times New Roman"/>
              </a:rPr>
              <a:t>and </a:t>
            </a:r>
            <a:r>
              <a:rPr sz="2000" spc="5" dirty="0">
                <a:solidFill>
                  <a:srgbClr val="DFE6CF"/>
                </a:solidFill>
                <a:latin typeface="Times New Roman"/>
                <a:cs typeface="Times New Roman"/>
              </a:rPr>
              <a:t>Eastern </a:t>
            </a:r>
            <a:r>
              <a:rPr sz="2000" spc="25" dirty="0">
                <a:solidFill>
                  <a:srgbClr val="DFE6CF"/>
                </a:solidFill>
                <a:latin typeface="Times New Roman"/>
                <a:cs typeface="Times New Roman"/>
              </a:rPr>
              <a:t>European </a:t>
            </a:r>
            <a:r>
              <a:rPr sz="2000" spc="15" dirty="0">
                <a:solidFill>
                  <a:srgbClr val="DFE6CF"/>
                </a:solidFill>
                <a:latin typeface="Times New Roman"/>
                <a:cs typeface="Times New Roman"/>
              </a:rPr>
              <a:t>immigrants, </a:t>
            </a:r>
            <a:r>
              <a:rPr sz="2000" spc="-5" dirty="0">
                <a:solidFill>
                  <a:srgbClr val="DFE6CF"/>
                </a:solidFill>
                <a:latin typeface="Times New Roman"/>
                <a:cs typeface="Times New Roman"/>
              </a:rPr>
              <a:t>especially </a:t>
            </a:r>
            <a:r>
              <a:rPr sz="2000" spc="-70" dirty="0">
                <a:solidFill>
                  <a:srgbClr val="DFE6CF"/>
                </a:solidFill>
                <a:latin typeface="Times New Roman"/>
                <a:cs typeface="Times New Roman"/>
              </a:rPr>
              <a:t>Jewish </a:t>
            </a:r>
            <a:r>
              <a:rPr sz="2000" spc="-65" dirty="0">
                <a:solidFill>
                  <a:srgbClr val="DFE6CF"/>
                </a:solidFill>
                <a:latin typeface="Times New Roman"/>
                <a:cs typeface="Times New Roman"/>
              </a:rPr>
              <a:t>immigrants </a:t>
            </a:r>
            <a:r>
              <a:rPr sz="2000" dirty="0">
                <a:solidFill>
                  <a:srgbClr val="DFE6CF"/>
                </a:solidFill>
                <a:latin typeface="Times New Roman"/>
                <a:cs typeface="Times New Roman"/>
              </a:rPr>
              <a:t>-  </a:t>
            </a:r>
            <a:r>
              <a:rPr sz="2000" spc="20" dirty="0">
                <a:solidFill>
                  <a:srgbClr val="DFE6CF"/>
                </a:solidFill>
                <a:latin typeface="Times New Roman"/>
                <a:cs typeface="Times New Roman"/>
              </a:rPr>
              <a:t>bagels, </a:t>
            </a:r>
            <a:r>
              <a:rPr sz="2000" spc="-5" dirty="0">
                <a:solidFill>
                  <a:srgbClr val="DFE6CF"/>
                </a:solidFill>
                <a:latin typeface="Times New Roman"/>
                <a:cs typeface="Times New Roman"/>
              </a:rPr>
              <a:t>cheesecake, </a:t>
            </a:r>
            <a:r>
              <a:rPr sz="2000" spc="-45" dirty="0">
                <a:solidFill>
                  <a:srgbClr val="DFE6CF"/>
                </a:solidFill>
                <a:latin typeface="Times New Roman"/>
                <a:cs typeface="Times New Roman"/>
              </a:rPr>
              <a:t>hot </a:t>
            </a:r>
            <a:r>
              <a:rPr sz="2000" spc="-5" dirty="0">
                <a:solidFill>
                  <a:srgbClr val="DFE6CF"/>
                </a:solidFill>
                <a:latin typeface="Times New Roman"/>
                <a:cs typeface="Times New Roman"/>
              </a:rPr>
              <a:t>dogs, </a:t>
            </a:r>
            <a:r>
              <a:rPr sz="2000" spc="-90" dirty="0">
                <a:solidFill>
                  <a:srgbClr val="DFE6CF"/>
                </a:solidFill>
                <a:latin typeface="Times New Roman"/>
                <a:cs typeface="Times New Roman"/>
              </a:rPr>
              <a:t>knishes, </a:t>
            </a:r>
            <a:r>
              <a:rPr sz="2000" spc="65" dirty="0">
                <a:solidFill>
                  <a:srgbClr val="DFE6CF"/>
                </a:solidFill>
                <a:latin typeface="Times New Roman"/>
                <a:cs typeface="Times New Roman"/>
              </a:rPr>
              <a:t>and</a:t>
            </a:r>
            <a:r>
              <a:rPr sz="2000" spc="245" dirty="0">
                <a:solidFill>
                  <a:srgbClr val="DFE6CF"/>
                </a:solidFill>
                <a:latin typeface="Times New Roman"/>
                <a:cs typeface="Times New Roman"/>
              </a:rPr>
              <a:t> </a:t>
            </a:r>
            <a:r>
              <a:rPr sz="2000" spc="-15" dirty="0">
                <a:solidFill>
                  <a:srgbClr val="DFE6CF"/>
                </a:solidFill>
                <a:latin typeface="Times New Roman"/>
                <a:cs typeface="Times New Roman"/>
              </a:rPr>
              <a:t>delicatessens</a:t>
            </a:r>
            <a:endParaRPr sz="2000">
              <a:latin typeface="Times New Roman"/>
              <a:cs typeface="Times New Roman"/>
            </a:endParaRPr>
          </a:p>
          <a:p>
            <a:pPr marL="287020" indent="-274320">
              <a:lnSpc>
                <a:spcPct val="100000"/>
              </a:lnSpc>
              <a:buClr>
                <a:srgbClr val="ACC1C8"/>
              </a:buClr>
              <a:buChar char="•"/>
              <a:tabLst>
                <a:tab pos="287020" algn="l"/>
                <a:tab pos="287655" algn="l"/>
              </a:tabLst>
            </a:pPr>
            <a:r>
              <a:rPr sz="2000" spc="15" dirty="0">
                <a:solidFill>
                  <a:srgbClr val="DFE6CF"/>
                </a:solidFill>
                <a:latin typeface="Times New Roman"/>
                <a:cs typeface="Times New Roman"/>
              </a:rPr>
              <a:t>Italian </a:t>
            </a:r>
            <a:r>
              <a:rPr sz="2000" spc="25" dirty="0">
                <a:solidFill>
                  <a:srgbClr val="DFE6CF"/>
                </a:solidFill>
                <a:latin typeface="Times New Roman"/>
                <a:cs typeface="Times New Roman"/>
              </a:rPr>
              <a:t>immigrants </a:t>
            </a:r>
            <a:r>
              <a:rPr sz="2000" dirty="0">
                <a:solidFill>
                  <a:srgbClr val="DFE6CF"/>
                </a:solidFill>
                <a:latin typeface="Times New Roman"/>
                <a:cs typeface="Times New Roman"/>
              </a:rPr>
              <a:t>- </a:t>
            </a:r>
            <a:r>
              <a:rPr sz="2000" spc="-50" dirty="0">
                <a:solidFill>
                  <a:srgbClr val="DFE6CF"/>
                </a:solidFill>
                <a:latin typeface="Times New Roman"/>
                <a:cs typeface="Times New Roman"/>
              </a:rPr>
              <a:t>New </a:t>
            </a:r>
            <a:r>
              <a:rPr sz="2000" spc="-75" dirty="0">
                <a:solidFill>
                  <a:srgbClr val="DFE6CF"/>
                </a:solidFill>
                <a:latin typeface="Times New Roman"/>
                <a:cs typeface="Times New Roman"/>
              </a:rPr>
              <a:t>York-style </a:t>
            </a:r>
            <a:r>
              <a:rPr sz="2000" spc="30" dirty="0">
                <a:solidFill>
                  <a:srgbClr val="DFE6CF"/>
                </a:solidFill>
                <a:latin typeface="Times New Roman"/>
                <a:cs typeface="Times New Roman"/>
              </a:rPr>
              <a:t>pizza </a:t>
            </a:r>
            <a:r>
              <a:rPr sz="2000" spc="55" dirty="0">
                <a:solidFill>
                  <a:srgbClr val="DFE6CF"/>
                </a:solidFill>
                <a:latin typeface="Times New Roman"/>
                <a:cs typeface="Times New Roman"/>
              </a:rPr>
              <a:t>and </a:t>
            </a:r>
            <a:r>
              <a:rPr sz="2000" spc="-25" dirty="0">
                <a:solidFill>
                  <a:srgbClr val="DFE6CF"/>
                </a:solidFill>
                <a:latin typeface="Times New Roman"/>
                <a:cs typeface="Times New Roman"/>
              </a:rPr>
              <a:t>Italian</a:t>
            </a:r>
            <a:r>
              <a:rPr sz="2000" spc="310" dirty="0">
                <a:solidFill>
                  <a:srgbClr val="DFE6CF"/>
                </a:solidFill>
                <a:latin typeface="Times New Roman"/>
                <a:cs typeface="Times New Roman"/>
              </a:rPr>
              <a:t> </a:t>
            </a:r>
            <a:r>
              <a:rPr sz="2000" spc="-85" dirty="0">
                <a:solidFill>
                  <a:srgbClr val="DFE6CF"/>
                </a:solidFill>
                <a:latin typeface="Times New Roman"/>
                <a:cs typeface="Times New Roman"/>
              </a:rPr>
              <a:t>cuisine</a:t>
            </a:r>
            <a:endParaRPr sz="2000">
              <a:latin typeface="Times New Roman"/>
              <a:cs typeface="Times New Roman"/>
            </a:endParaRPr>
          </a:p>
          <a:p>
            <a:pPr marL="287020" indent="-274320">
              <a:lnSpc>
                <a:spcPct val="100000"/>
              </a:lnSpc>
              <a:buClr>
                <a:srgbClr val="ACC1C8"/>
              </a:buClr>
              <a:buChar char="•"/>
              <a:tabLst>
                <a:tab pos="287020" algn="l"/>
                <a:tab pos="287655" algn="l"/>
              </a:tabLst>
            </a:pPr>
            <a:r>
              <a:rPr sz="2000" spc="55" dirty="0">
                <a:solidFill>
                  <a:srgbClr val="DFE6CF"/>
                </a:solidFill>
                <a:latin typeface="Times New Roman"/>
                <a:cs typeface="Times New Roman"/>
              </a:rPr>
              <a:t>Jewish </a:t>
            </a:r>
            <a:r>
              <a:rPr sz="2000" spc="25" dirty="0">
                <a:solidFill>
                  <a:srgbClr val="DFE6CF"/>
                </a:solidFill>
                <a:latin typeface="Times New Roman"/>
                <a:cs typeface="Times New Roman"/>
              </a:rPr>
              <a:t>immigrants </a:t>
            </a:r>
            <a:r>
              <a:rPr sz="2000" spc="95" dirty="0">
                <a:solidFill>
                  <a:srgbClr val="DFE6CF"/>
                </a:solidFill>
                <a:latin typeface="Times New Roman"/>
                <a:cs typeface="Times New Roman"/>
              </a:rPr>
              <a:t>and </a:t>
            </a:r>
            <a:r>
              <a:rPr sz="2000" spc="-20" dirty="0">
                <a:solidFill>
                  <a:srgbClr val="DFE6CF"/>
                </a:solidFill>
                <a:latin typeface="Times New Roman"/>
                <a:cs typeface="Times New Roman"/>
              </a:rPr>
              <a:t>Irish </a:t>
            </a:r>
            <a:r>
              <a:rPr sz="2000" spc="25" dirty="0">
                <a:solidFill>
                  <a:srgbClr val="DFE6CF"/>
                </a:solidFill>
                <a:latin typeface="Times New Roman"/>
                <a:cs typeface="Times New Roman"/>
              </a:rPr>
              <a:t>immigrants </a:t>
            </a:r>
            <a:r>
              <a:rPr sz="2000" dirty="0">
                <a:solidFill>
                  <a:srgbClr val="DFE6CF"/>
                </a:solidFill>
                <a:latin typeface="Times New Roman"/>
                <a:cs typeface="Times New Roman"/>
              </a:rPr>
              <a:t>- </a:t>
            </a:r>
            <a:r>
              <a:rPr sz="2000" spc="5" dirty="0">
                <a:solidFill>
                  <a:srgbClr val="DFE6CF"/>
                </a:solidFill>
                <a:latin typeface="Times New Roman"/>
                <a:cs typeface="Times New Roman"/>
              </a:rPr>
              <a:t>pastrami </a:t>
            </a:r>
            <a:r>
              <a:rPr sz="2000" spc="65" dirty="0">
                <a:solidFill>
                  <a:srgbClr val="DFE6CF"/>
                </a:solidFill>
                <a:latin typeface="Times New Roman"/>
                <a:cs typeface="Times New Roman"/>
              </a:rPr>
              <a:t>and </a:t>
            </a:r>
            <a:r>
              <a:rPr sz="2000" dirty="0">
                <a:solidFill>
                  <a:srgbClr val="DFE6CF"/>
                </a:solidFill>
                <a:latin typeface="Times New Roman"/>
                <a:cs typeface="Times New Roman"/>
              </a:rPr>
              <a:t>corned</a:t>
            </a:r>
            <a:r>
              <a:rPr sz="2000" spc="100" dirty="0">
                <a:solidFill>
                  <a:srgbClr val="DFE6CF"/>
                </a:solidFill>
                <a:latin typeface="Times New Roman"/>
                <a:cs typeface="Times New Roman"/>
              </a:rPr>
              <a:t> </a:t>
            </a:r>
            <a:r>
              <a:rPr sz="2000" spc="80" dirty="0">
                <a:solidFill>
                  <a:srgbClr val="DFE6CF"/>
                </a:solidFill>
                <a:latin typeface="Times New Roman"/>
                <a:cs typeface="Times New Roman"/>
              </a:rPr>
              <a:t>beef</a:t>
            </a:r>
            <a:endParaRPr sz="2000">
              <a:latin typeface="Times New Roman"/>
              <a:cs typeface="Times New Roman"/>
            </a:endParaRPr>
          </a:p>
          <a:p>
            <a:pPr marL="287020" marR="5080" indent="-274320">
              <a:lnSpc>
                <a:spcPct val="80000"/>
              </a:lnSpc>
              <a:spcBef>
                <a:spcPts val="480"/>
              </a:spcBef>
              <a:buClr>
                <a:srgbClr val="ACC1C8"/>
              </a:buClr>
              <a:buChar char="•"/>
              <a:tabLst>
                <a:tab pos="287020" algn="l"/>
                <a:tab pos="287655" algn="l"/>
              </a:tabLst>
            </a:pPr>
            <a:r>
              <a:rPr sz="2000" spc="15" dirty="0">
                <a:solidFill>
                  <a:srgbClr val="DFE6CF"/>
                </a:solidFill>
                <a:latin typeface="Times New Roman"/>
                <a:cs typeface="Times New Roman"/>
              </a:rPr>
              <a:t>Chinese </a:t>
            </a:r>
            <a:r>
              <a:rPr sz="2000" spc="95" dirty="0">
                <a:solidFill>
                  <a:srgbClr val="DFE6CF"/>
                </a:solidFill>
                <a:latin typeface="Times New Roman"/>
                <a:cs typeface="Times New Roman"/>
              </a:rPr>
              <a:t>and </a:t>
            </a:r>
            <a:r>
              <a:rPr sz="2000" spc="20" dirty="0">
                <a:solidFill>
                  <a:srgbClr val="DFE6CF"/>
                </a:solidFill>
                <a:latin typeface="Times New Roman"/>
                <a:cs typeface="Times New Roman"/>
              </a:rPr>
              <a:t>other </a:t>
            </a:r>
            <a:r>
              <a:rPr sz="2000" spc="35" dirty="0">
                <a:solidFill>
                  <a:srgbClr val="DFE6CF"/>
                </a:solidFill>
                <a:latin typeface="Times New Roman"/>
                <a:cs typeface="Times New Roman"/>
              </a:rPr>
              <a:t>Asian </a:t>
            </a:r>
            <a:r>
              <a:rPr sz="2000" spc="40" dirty="0">
                <a:solidFill>
                  <a:srgbClr val="DFE6CF"/>
                </a:solidFill>
                <a:latin typeface="Times New Roman"/>
                <a:cs typeface="Times New Roman"/>
              </a:rPr>
              <a:t>restaurants, </a:t>
            </a:r>
            <a:r>
              <a:rPr sz="2000" spc="-45" dirty="0">
                <a:solidFill>
                  <a:srgbClr val="DFE6CF"/>
                </a:solidFill>
                <a:latin typeface="Times New Roman"/>
                <a:cs typeface="Times New Roman"/>
              </a:rPr>
              <a:t>sandwich </a:t>
            </a:r>
            <a:r>
              <a:rPr sz="2000" spc="-85" dirty="0">
                <a:solidFill>
                  <a:srgbClr val="DFE6CF"/>
                </a:solidFill>
                <a:latin typeface="Times New Roman"/>
                <a:cs typeface="Times New Roman"/>
              </a:rPr>
              <a:t>joints, </a:t>
            </a:r>
            <a:r>
              <a:rPr sz="2000" dirty="0">
                <a:solidFill>
                  <a:srgbClr val="DFE6CF"/>
                </a:solidFill>
                <a:latin typeface="Times New Roman"/>
                <a:cs typeface="Times New Roman"/>
              </a:rPr>
              <a:t>trattorias, </a:t>
            </a:r>
            <a:r>
              <a:rPr sz="2000" spc="-35" dirty="0">
                <a:solidFill>
                  <a:srgbClr val="DFE6CF"/>
                </a:solidFill>
                <a:latin typeface="Times New Roman"/>
                <a:cs typeface="Times New Roman"/>
              </a:rPr>
              <a:t>diners, </a:t>
            </a:r>
            <a:r>
              <a:rPr sz="2000" spc="65" dirty="0">
                <a:solidFill>
                  <a:srgbClr val="DFE6CF"/>
                </a:solidFill>
                <a:latin typeface="Times New Roman"/>
                <a:cs typeface="Times New Roman"/>
              </a:rPr>
              <a:t>and  </a:t>
            </a:r>
            <a:r>
              <a:rPr sz="2000" spc="-20" dirty="0">
                <a:solidFill>
                  <a:srgbClr val="DFE6CF"/>
                </a:solidFill>
                <a:latin typeface="Times New Roman"/>
                <a:cs typeface="Times New Roman"/>
              </a:rPr>
              <a:t>coffeehouses </a:t>
            </a:r>
            <a:r>
              <a:rPr sz="2000" spc="110" dirty="0">
                <a:solidFill>
                  <a:srgbClr val="DFE6CF"/>
                </a:solidFill>
                <a:latin typeface="Times New Roman"/>
                <a:cs typeface="Times New Roman"/>
              </a:rPr>
              <a:t>are </a:t>
            </a:r>
            <a:r>
              <a:rPr sz="2000" spc="-55" dirty="0">
                <a:solidFill>
                  <a:srgbClr val="DFE6CF"/>
                </a:solidFill>
                <a:latin typeface="Times New Roman"/>
                <a:cs typeface="Times New Roman"/>
              </a:rPr>
              <a:t>ubiquitous </a:t>
            </a:r>
            <a:r>
              <a:rPr sz="2000" spc="-50" dirty="0">
                <a:solidFill>
                  <a:srgbClr val="DFE6CF"/>
                </a:solidFill>
                <a:latin typeface="Times New Roman"/>
                <a:cs typeface="Times New Roman"/>
              </a:rPr>
              <a:t>throughout </a:t>
            </a:r>
            <a:r>
              <a:rPr sz="2000" spc="-10" dirty="0">
                <a:solidFill>
                  <a:srgbClr val="DFE6CF"/>
                </a:solidFill>
                <a:latin typeface="Times New Roman"/>
                <a:cs typeface="Times New Roman"/>
              </a:rPr>
              <a:t>the</a:t>
            </a:r>
            <a:r>
              <a:rPr sz="2000" spc="100" dirty="0">
                <a:solidFill>
                  <a:srgbClr val="DFE6CF"/>
                </a:solidFill>
                <a:latin typeface="Times New Roman"/>
                <a:cs typeface="Times New Roman"/>
              </a:rPr>
              <a:t> </a:t>
            </a:r>
            <a:r>
              <a:rPr sz="2000" spc="-60" dirty="0">
                <a:solidFill>
                  <a:srgbClr val="DFE6CF"/>
                </a:solidFill>
                <a:latin typeface="Times New Roman"/>
                <a:cs typeface="Times New Roman"/>
              </a:rPr>
              <a:t>city</a:t>
            </a:r>
            <a:endParaRPr sz="2000">
              <a:latin typeface="Times New Roman"/>
              <a:cs typeface="Times New Roman"/>
            </a:endParaRPr>
          </a:p>
          <a:p>
            <a:pPr marL="287020" indent="-274320">
              <a:lnSpc>
                <a:spcPct val="100000"/>
              </a:lnSpc>
              <a:buClr>
                <a:srgbClr val="ACC1C8"/>
              </a:buClr>
              <a:buChar char="•"/>
              <a:tabLst>
                <a:tab pos="287020" algn="l"/>
                <a:tab pos="287655" algn="l"/>
              </a:tabLst>
            </a:pPr>
            <a:r>
              <a:rPr sz="2000" spc="-15" dirty="0">
                <a:solidFill>
                  <a:srgbClr val="DFE6CF"/>
                </a:solidFill>
                <a:latin typeface="Times New Roman"/>
                <a:cs typeface="Times New Roman"/>
              </a:rPr>
              <a:t>Mobile </a:t>
            </a:r>
            <a:r>
              <a:rPr sz="2000" spc="30" dirty="0">
                <a:solidFill>
                  <a:srgbClr val="DFE6CF"/>
                </a:solidFill>
                <a:latin typeface="Times New Roman"/>
                <a:cs typeface="Times New Roman"/>
              </a:rPr>
              <a:t>food </a:t>
            </a:r>
            <a:r>
              <a:rPr sz="2000" spc="50" dirty="0">
                <a:solidFill>
                  <a:srgbClr val="DFE6CF"/>
                </a:solidFill>
                <a:latin typeface="Times New Roman"/>
                <a:cs typeface="Times New Roman"/>
              </a:rPr>
              <a:t>vendors </a:t>
            </a:r>
            <a:r>
              <a:rPr sz="2000" dirty="0">
                <a:solidFill>
                  <a:srgbClr val="DFE6CF"/>
                </a:solidFill>
                <a:latin typeface="Times New Roman"/>
                <a:cs typeface="Times New Roman"/>
              </a:rPr>
              <a:t>- </a:t>
            </a:r>
            <a:r>
              <a:rPr sz="2000" spc="-50" dirty="0">
                <a:solidFill>
                  <a:srgbClr val="DFE6CF"/>
                </a:solidFill>
                <a:latin typeface="Times New Roman"/>
                <a:cs typeface="Times New Roman"/>
              </a:rPr>
              <a:t>Some </a:t>
            </a:r>
            <a:r>
              <a:rPr sz="2000" spc="65" dirty="0">
                <a:solidFill>
                  <a:srgbClr val="DFE6CF"/>
                </a:solidFill>
                <a:latin typeface="Times New Roman"/>
                <a:cs typeface="Times New Roman"/>
              </a:rPr>
              <a:t>4,000 </a:t>
            </a:r>
            <a:r>
              <a:rPr sz="2000" spc="-35" dirty="0">
                <a:solidFill>
                  <a:srgbClr val="DFE6CF"/>
                </a:solidFill>
                <a:latin typeface="Times New Roman"/>
                <a:cs typeface="Times New Roman"/>
              </a:rPr>
              <a:t>licensed </a:t>
            </a:r>
            <a:r>
              <a:rPr sz="2000" spc="10" dirty="0">
                <a:solidFill>
                  <a:srgbClr val="DFE6CF"/>
                </a:solidFill>
                <a:latin typeface="Times New Roman"/>
                <a:cs typeface="Times New Roman"/>
              </a:rPr>
              <a:t>by </a:t>
            </a:r>
            <a:r>
              <a:rPr sz="2000" spc="-10" dirty="0">
                <a:solidFill>
                  <a:srgbClr val="DFE6CF"/>
                </a:solidFill>
                <a:latin typeface="Times New Roman"/>
                <a:cs typeface="Times New Roman"/>
              </a:rPr>
              <a:t>the</a:t>
            </a:r>
            <a:r>
              <a:rPr sz="2000" spc="229" dirty="0">
                <a:solidFill>
                  <a:srgbClr val="DFE6CF"/>
                </a:solidFill>
                <a:latin typeface="Times New Roman"/>
                <a:cs typeface="Times New Roman"/>
              </a:rPr>
              <a:t> </a:t>
            </a:r>
            <a:r>
              <a:rPr sz="2000" spc="-65" dirty="0">
                <a:solidFill>
                  <a:srgbClr val="DFE6CF"/>
                </a:solidFill>
                <a:latin typeface="Times New Roman"/>
                <a:cs typeface="Times New Roman"/>
              </a:rPr>
              <a:t>city</a:t>
            </a:r>
            <a:endParaRPr sz="2000">
              <a:latin typeface="Times New Roman"/>
              <a:cs typeface="Times New Roman"/>
            </a:endParaRPr>
          </a:p>
          <a:p>
            <a:pPr marL="287020" marR="26670" indent="-274320">
              <a:lnSpc>
                <a:spcPts val="1920"/>
              </a:lnSpc>
              <a:spcBef>
                <a:spcPts val="459"/>
              </a:spcBef>
              <a:buClr>
                <a:srgbClr val="ACC1C8"/>
              </a:buClr>
              <a:buChar char="•"/>
              <a:tabLst>
                <a:tab pos="287020" algn="l"/>
                <a:tab pos="287655" algn="l"/>
              </a:tabLst>
            </a:pPr>
            <a:r>
              <a:rPr sz="2000" spc="-15" dirty="0">
                <a:solidFill>
                  <a:srgbClr val="DFE6CF"/>
                </a:solidFill>
                <a:latin typeface="Times New Roman"/>
                <a:cs typeface="Times New Roman"/>
              </a:rPr>
              <a:t>Middle </a:t>
            </a:r>
            <a:r>
              <a:rPr sz="2000" spc="5" dirty="0">
                <a:solidFill>
                  <a:srgbClr val="DFE6CF"/>
                </a:solidFill>
                <a:latin typeface="Times New Roman"/>
                <a:cs typeface="Times New Roman"/>
              </a:rPr>
              <a:t>Eastern </a:t>
            </a:r>
            <a:r>
              <a:rPr sz="2000" spc="40" dirty="0">
                <a:solidFill>
                  <a:srgbClr val="DFE6CF"/>
                </a:solidFill>
                <a:latin typeface="Times New Roman"/>
                <a:cs typeface="Times New Roman"/>
              </a:rPr>
              <a:t>foods </a:t>
            </a:r>
            <a:r>
              <a:rPr sz="2000" spc="-100" dirty="0">
                <a:solidFill>
                  <a:srgbClr val="DFE6CF"/>
                </a:solidFill>
                <a:latin typeface="Times New Roman"/>
                <a:cs typeface="Times New Roman"/>
              </a:rPr>
              <a:t>such </a:t>
            </a:r>
            <a:r>
              <a:rPr sz="2000" spc="60" dirty="0">
                <a:solidFill>
                  <a:srgbClr val="DFE6CF"/>
                </a:solidFill>
                <a:latin typeface="Times New Roman"/>
                <a:cs typeface="Times New Roman"/>
              </a:rPr>
              <a:t>as </a:t>
            </a:r>
            <a:r>
              <a:rPr sz="2000" spc="45" dirty="0">
                <a:solidFill>
                  <a:srgbClr val="DFE6CF"/>
                </a:solidFill>
                <a:latin typeface="Times New Roman"/>
                <a:cs typeface="Times New Roman"/>
              </a:rPr>
              <a:t>falafel </a:t>
            </a:r>
            <a:r>
              <a:rPr sz="2000" spc="65" dirty="0">
                <a:solidFill>
                  <a:srgbClr val="DFE6CF"/>
                </a:solidFill>
                <a:latin typeface="Times New Roman"/>
                <a:cs typeface="Times New Roman"/>
              </a:rPr>
              <a:t>and </a:t>
            </a:r>
            <a:r>
              <a:rPr sz="2000" spc="35" dirty="0">
                <a:solidFill>
                  <a:srgbClr val="DFE6CF"/>
                </a:solidFill>
                <a:latin typeface="Times New Roman"/>
                <a:cs typeface="Times New Roman"/>
              </a:rPr>
              <a:t>kebabs </a:t>
            </a:r>
            <a:r>
              <a:rPr sz="2000" spc="5" dirty="0">
                <a:solidFill>
                  <a:srgbClr val="DFE6CF"/>
                </a:solidFill>
                <a:latin typeface="Times New Roman"/>
                <a:cs typeface="Times New Roman"/>
              </a:rPr>
              <a:t>examples </a:t>
            </a:r>
            <a:r>
              <a:rPr sz="2000" dirty="0">
                <a:solidFill>
                  <a:srgbClr val="DFE6CF"/>
                </a:solidFill>
                <a:latin typeface="Times New Roman"/>
                <a:cs typeface="Times New Roman"/>
              </a:rPr>
              <a:t>of </a:t>
            </a:r>
            <a:r>
              <a:rPr sz="2000" spc="-15" dirty="0">
                <a:solidFill>
                  <a:srgbClr val="DFE6CF"/>
                </a:solidFill>
                <a:latin typeface="Times New Roman"/>
                <a:cs typeface="Times New Roman"/>
              </a:rPr>
              <a:t>modern </a:t>
            </a:r>
            <a:r>
              <a:rPr sz="2000" spc="-50" dirty="0">
                <a:solidFill>
                  <a:srgbClr val="DFE6CF"/>
                </a:solidFill>
                <a:latin typeface="Times New Roman"/>
                <a:cs typeface="Times New Roman"/>
              </a:rPr>
              <a:t>New  </a:t>
            </a:r>
            <a:r>
              <a:rPr sz="2000" spc="-145" dirty="0">
                <a:solidFill>
                  <a:srgbClr val="DFE6CF"/>
                </a:solidFill>
                <a:latin typeface="Times New Roman"/>
                <a:cs typeface="Times New Roman"/>
              </a:rPr>
              <a:t>York </a:t>
            </a:r>
            <a:r>
              <a:rPr sz="2000" spc="15" dirty="0">
                <a:solidFill>
                  <a:srgbClr val="DFE6CF"/>
                </a:solidFill>
                <a:latin typeface="Times New Roman"/>
                <a:cs typeface="Times New Roman"/>
              </a:rPr>
              <a:t>street</a:t>
            </a:r>
            <a:r>
              <a:rPr sz="2000" spc="-190" dirty="0">
                <a:solidFill>
                  <a:srgbClr val="DFE6CF"/>
                </a:solidFill>
                <a:latin typeface="Times New Roman"/>
                <a:cs typeface="Times New Roman"/>
              </a:rPr>
              <a:t> </a:t>
            </a:r>
            <a:r>
              <a:rPr sz="2000" spc="15" dirty="0">
                <a:solidFill>
                  <a:srgbClr val="DFE6CF"/>
                </a:solidFill>
                <a:latin typeface="Times New Roman"/>
                <a:cs typeface="Times New Roman"/>
              </a:rPr>
              <a:t>food</a:t>
            </a:r>
            <a:endParaRPr sz="2000">
              <a:latin typeface="Times New Roman"/>
              <a:cs typeface="Times New Roman"/>
            </a:endParaRPr>
          </a:p>
          <a:p>
            <a:pPr marL="287020" marR="40005" indent="-274320">
              <a:lnSpc>
                <a:spcPts val="1920"/>
              </a:lnSpc>
              <a:spcBef>
                <a:spcPts val="480"/>
              </a:spcBef>
              <a:buClr>
                <a:srgbClr val="ACC1C8"/>
              </a:buClr>
              <a:buChar char="•"/>
              <a:tabLst>
                <a:tab pos="287020" algn="l"/>
                <a:tab pos="287655" algn="l"/>
              </a:tabLst>
            </a:pPr>
            <a:r>
              <a:rPr sz="2000" spc="-85" dirty="0">
                <a:solidFill>
                  <a:srgbClr val="DFE6CF"/>
                </a:solidFill>
                <a:latin typeface="Times New Roman"/>
                <a:cs typeface="Times New Roman"/>
              </a:rPr>
              <a:t>Famous </a:t>
            </a:r>
            <a:r>
              <a:rPr sz="2000" spc="-10" dirty="0">
                <a:solidFill>
                  <a:srgbClr val="DFE6CF"/>
                </a:solidFill>
                <a:latin typeface="Times New Roman"/>
                <a:cs typeface="Times New Roman"/>
              </a:rPr>
              <a:t>for </a:t>
            </a:r>
            <a:r>
              <a:rPr sz="2000" spc="-35" dirty="0">
                <a:solidFill>
                  <a:srgbClr val="DFE6CF"/>
                </a:solidFill>
                <a:latin typeface="Times New Roman"/>
                <a:cs typeface="Times New Roman"/>
              </a:rPr>
              <a:t>fine </a:t>
            </a:r>
            <a:r>
              <a:rPr sz="2000" spc="-45" dirty="0">
                <a:solidFill>
                  <a:srgbClr val="DFE6CF"/>
                </a:solidFill>
                <a:latin typeface="Times New Roman"/>
                <a:cs typeface="Times New Roman"/>
              </a:rPr>
              <a:t>dining </a:t>
            </a:r>
            <a:r>
              <a:rPr sz="2000" spc="-30" dirty="0">
                <a:solidFill>
                  <a:srgbClr val="DFE6CF"/>
                </a:solidFill>
                <a:latin typeface="Times New Roman"/>
                <a:cs typeface="Times New Roman"/>
              </a:rPr>
              <a:t>Michelin </a:t>
            </a:r>
            <a:r>
              <a:rPr sz="2000" spc="45" dirty="0">
                <a:solidFill>
                  <a:srgbClr val="DFE6CF"/>
                </a:solidFill>
                <a:latin typeface="Times New Roman"/>
                <a:cs typeface="Times New Roman"/>
              </a:rPr>
              <a:t>starred </a:t>
            </a:r>
            <a:r>
              <a:rPr sz="2000" spc="40" dirty="0">
                <a:solidFill>
                  <a:srgbClr val="DFE6CF"/>
                </a:solidFill>
                <a:latin typeface="Times New Roman"/>
                <a:cs typeface="Times New Roman"/>
              </a:rPr>
              <a:t>restaurants. </a:t>
            </a:r>
            <a:r>
              <a:rPr sz="2000" spc="-120" dirty="0">
                <a:solidFill>
                  <a:srgbClr val="DFE6CF"/>
                </a:solidFill>
                <a:latin typeface="Times New Roman"/>
                <a:cs typeface="Times New Roman"/>
              </a:rPr>
              <a:t>The </a:t>
            </a:r>
            <a:r>
              <a:rPr sz="2000" spc="-65" dirty="0">
                <a:solidFill>
                  <a:srgbClr val="DFE6CF"/>
                </a:solidFill>
                <a:latin typeface="Times New Roman"/>
                <a:cs typeface="Times New Roman"/>
              </a:rPr>
              <a:t>city </a:t>
            </a:r>
            <a:r>
              <a:rPr sz="2000" spc="-105" dirty="0">
                <a:solidFill>
                  <a:srgbClr val="DFE6CF"/>
                </a:solidFill>
                <a:latin typeface="Times New Roman"/>
                <a:cs typeface="Times New Roman"/>
              </a:rPr>
              <a:t>is </a:t>
            </a:r>
            <a:r>
              <a:rPr sz="2000" spc="-55" dirty="0">
                <a:solidFill>
                  <a:srgbClr val="DFE6CF"/>
                </a:solidFill>
                <a:latin typeface="Times New Roman"/>
                <a:cs typeface="Times New Roman"/>
              </a:rPr>
              <a:t>home </a:t>
            </a:r>
            <a:r>
              <a:rPr sz="2000" spc="-10" dirty="0">
                <a:solidFill>
                  <a:srgbClr val="DFE6CF"/>
                </a:solidFill>
                <a:latin typeface="Times New Roman"/>
                <a:cs typeface="Times New Roman"/>
              </a:rPr>
              <a:t>to  </a:t>
            </a:r>
            <a:r>
              <a:rPr sz="2000" dirty="0">
                <a:solidFill>
                  <a:srgbClr val="DFE6CF"/>
                </a:solidFill>
                <a:latin typeface="Times New Roman"/>
                <a:cs typeface="Times New Roman"/>
              </a:rPr>
              <a:t>"nearly </a:t>
            </a:r>
            <a:r>
              <a:rPr sz="2000" spc="-5" dirty="0">
                <a:solidFill>
                  <a:srgbClr val="DFE6CF"/>
                </a:solidFill>
                <a:latin typeface="Times New Roman"/>
                <a:cs typeface="Times New Roman"/>
              </a:rPr>
              <a:t>one </a:t>
            </a:r>
            <a:r>
              <a:rPr sz="2000" spc="-25" dirty="0">
                <a:solidFill>
                  <a:srgbClr val="DFE6CF"/>
                </a:solidFill>
                <a:latin typeface="Times New Roman"/>
                <a:cs typeface="Times New Roman"/>
              </a:rPr>
              <a:t>thousand </a:t>
            </a:r>
            <a:r>
              <a:rPr sz="2000" dirty="0">
                <a:solidFill>
                  <a:srgbClr val="DFE6CF"/>
                </a:solidFill>
                <a:latin typeface="Times New Roman"/>
                <a:cs typeface="Times New Roman"/>
              </a:rPr>
              <a:t>of </a:t>
            </a:r>
            <a:r>
              <a:rPr sz="2000" spc="-10" dirty="0">
                <a:solidFill>
                  <a:srgbClr val="DFE6CF"/>
                </a:solidFill>
                <a:latin typeface="Times New Roman"/>
                <a:cs typeface="Times New Roman"/>
              </a:rPr>
              <a:t>the </a:t>
            </a:r>
            <a:r>
              <a:rPr sz="2000" spc="-45" dirty="0">
                <a:solidFill>
                  <a:srgbClr val="DFE6CF"/>
                </a:solidFill>
                <a:latin typeface="Times New Roman"/>
                <a:cs typeface="Times New Roman"/>
              </a:rPr>
              <a:t>finest </a:t>
            </a:r>
            <a:r>
              <a:rPr sz="2000" spc="65" dirty="0">
                <a:solidFill>
                  <a:srgbClr val="DFE6CF"/>
                </a:solidFill>
                <a:latin typeface="Times New Roman"/>
                <a:cs typeface="Times New Roman"/>
              </a:rPr>
              <a:t>and </a:t>
            </a:r>
            <a:r>
              <a:rPr sz="2000" spc="-90" dirty="0">
                <a:solidFill>
                  <a:srgbClr val="DFE6CF"/>
                </a:solidFill>
                <a:latin typeface="Times New Roman"/>
                <a:cs typeface="Times New Roman"/>
              </a:rPr>
              <a:t>most </a:t>
            </a:r>
            <a:r>
              <a:rPr sz="2000" spc="-10" dirty="0">
                <a:solidFill>
                  <a:srgbClr val="DFE6CF"/>
                </a:solidFill>
                <a:latin typeface="Times New Roman"/>
                <a:cs typeface="Times New Roman"/>
              </a:rPr>
              <a:t>diverse </a:t>
            </a:r>
            <a:r>
              <a:rPr sz="2000" spc="10" dirty="0">
                <a:solidFill>
                  <a:srgbClr val="DFE6CF"/>
                </a:solidFill>
                <a:latin typeface="Times New Roman"/>
                <a:cs typeface="Times New Roman"/>
              </a:rPr>
              <a:t>haute </a:t>
            </a:r>
            <a:r>
              <a:rPr sz="2000" spc="-85" dirty="0">
                <a:solidFill>
                  <a:srgbClr val="DFE6CF"/>
                </a:solidFill>
                <a:latin typeface="Times New Roman"/>
                <a:cs typeface="Times New Roman"/>
              </a:rPr>
              <a:t>cuisine </a:t>
            </a:r>
            <a:r>
              <a:rPr sz="2000" dirty="0">
                <a:solidFill>
                  <a:srgbClr val="DFE6CF"/>
                </a:solidFill>
                <a:latin typeface="Times New Roman"/>
                <a:cs typeface="Times New Roman"/>
              </a:rPr>
              <a:t>restaurants  </a:t>
            </a:r>
            <a:r>
              <a:rPr sz="2000" spc="-125" dirty="0">
                <a:solidFill>
                  <a:srgbClr val="DFE6CF"/>
                </a:solidFill>
                <a:latin typeface="Times New Roman"/>
                <a:cs typeface="Times New Roman"/>
              </a:rPr>
              <a:t>in </a:t>
            </a:r>
            <a:r>
              <a:rPr sz="2000" spc="-15" dirty="0">
                <a:solidFill>
                  <a:srgbClr val="DFE6CF"/>
                </a:solidFill>
                <a:latin typeface="Times New Roman"/>
                <a:cs typeface="Times New Roman"/>
              </a:rPr>
              <a:t>the </a:t>
            </a:r>
            <a:r>
              <a:rPr sz="2000" spc="-45" dirty="0">
                <a:solidFill>
                  <a:srgbClr val="DFE6CF"/>
                </a:solidFill>
                <a:latin typeface="Times New Roman"/>
                <a:cs typeface="Times New Roman"/>
              </a:rPr>
              <a:t>world", </a:t>
            </a:r>
            <a:r>
              <a:rPr sz="2000" spc="-5" dirty="0">
                <a:solidFill>
                  <a:srgbClr val="DFE6CF"/>
                </a:solidFill>
                <a:latin typeface="Times New Roman"/>
                <a:cs typeface="Times New Roman"/>
              </a:rPr>
              <a:t>according </a:t>
            </a:r>
            <a:r>
              <a:rPr sz="2000" spc="-10" dirty="0">
                <a:solidFill>
                  <a:srgbClr val="DFE6CF"/>
                </a:solidFill>
                <a:latin typeface="Times New Roman"/>
                <a:cs typeface="Times New Roman"/>
              </a:rPr>
              <a:t>to </a:t>
            </a:r>
            <a:r>
              <a:rPr sz="2000" spc="-90" dirty="0">
                <a:solidFill>
                  <a:srgbClr val="DFE6CF"/>
                </a:solidFill>
                <a:latin typeface="Times New Roman"/>
                <a:cs typeface="Times New Roman"/>
              </a:rPr>
              <a:t>Michelin.</a:t>
            </a:r>
            <a:endParaRPr sz="2000">
              <a:latin typeface="Times New Roman"/>
              <a:cs typeface="Times New Roman"/>
            </a:endParaRPr>
          </a:p>
          <a:p>
            <a:pPr marL="287020" marR="120014" indent="-274320">
              <a:lnSpc>
                <a:spcPct val="80000"/>
              </a:lnSpc>
              <a:spcBef>
                <a:spcPts val="495"/>
              </a:spcBef>
              <a:buClr>
                <a:srgbClr val="ACC1C8"/>
              </a:buClr>
              <a:buChar char="•"/>
              <a:tabLst>
                <a:tab pos="287020" algn="l"/>
                <a:tab pos="287655" algn="l"/>
              </a:tabLst>
            </a:pPr>
            <a:r>
              <a:rPr sz="2000" spc="-55" dirty="0">
                <a:solidFill>
                  <a:srgbClr val="DFE6CF"/>
                </a:solidFill>
                <a:latin typeface="Times New Roman"/>
                <a:cs typeface="Times New Roman"/>
              </a:rPr>
              <a:t>So </a:t>
            </a:r>
            <a:r>
              <a:rPr sz="2000" spc="-70" dirty="0">
                <a:solidFill>
                  <a:srgbClr val="DFE6CF"/>
                </a:solidFill>
                <a:latin typeface="Times New Roman"/>
                <a:cs typeface="Times New Roman"/>
              </a:rPr>
              <a:t>it </a:t>
            </a:r>
            <a:r>
              <a:rPr sz="2000" spc="-114" dirty="0">
                <a:solidFill>
                  <a:srgbClr val="DFE6CF"/>
                </a:solidFill>
                <a:latin typeface="Times New Roman"/>
                <a:cs typeface="Times New Roman"/>
              </a:rPr>
              <a:t>is </a:t>
            </a:r>
            <a:r>
              <a:rPr sz="2000" spc="-10" dirty="0">
                <a:solidFill>
                  <a:srgbClr val="DFE6CF"/>
                </a:solidFill>
                <a:latin typeface="Times New Roman"/>
                <a:cs typeface="Times New Roman"/>
              </a:rPr>
              <a:t>evident </a:t>
            </a:r>
            <a:r>
              <a:rPr sz="2000" spc="10" dirty="0">
                <a:solidFill>
                  <a:srgbClr val="DFE6CF"/>
                </a:solidFill>
                <a:latin typeface="Times New Roman"/>
                <a:cs typeface="Times New Roman"/>
              </a:rPr>
              <a:t>that </a:t>
            </a:r>
            <a:r>
              <a:rPr sz="2000" spc="-10" dirty="0">
                <a:solidFill>
                  <a:srgbClr val="DFE6CF"/>
                </a:solidFill>
                <a:latin typeface="Times New Roman"/>
                <a:cs typeface="Times New Roman"/>
              </a:rPr>
              <a:t>to </a:t>
            </a:r>
            <a:r>
              <a:rPr sz="2000" spc="-65" dirty="0">
                <a:solidFill>
                  <a:srgbClr val="DFE6CF"/>
                </a:solidFill>
                <a:latin typeface="Times New Roman"/>
                <a:cs typeface="Times New Roman"/>
              </a:rPr>
              <a:t>survive </a:t>
            </a:r>
            <a:r>
              <a:rPr sz="2000" spc="-125" dirty="0">
                <a:solidFill>
                  <a:srgbClr val="DFE6CF"/>
                </a:solidFill>
                <a:latin typeface="Times New Roman"/>
                <a:cs typeface="Times New Roman"/>
              </a:rPr>
              <a:t>in </a:t>
            </a:r>
            <a:r>
              <a:rPr sz="2000" spc="-100" dirty="0">
                <a:solidFill>
                  <a:srgbClr val="DFE6CF"/>
                </a:solidFill>
                <a:latin typeface="Times New Roman"/>
                <a:cs typeface="Times New Roman"/>
              </a:rPr>
              <a:t>such </a:t>
            </a:r>
            <a:r>
              <a:rPr sz="2000" spc="-40" dirty="0">
                <a:solidFill>
                  <a:srgbClr val="DFE6CF"/>
                </a:solidFill>
                <a:latin typeface="Times New Roman"/>
                <a:cs typeface="Times New Roman"/>
              </a:rPr>
              <a:t>competitive </a:t>
            </a:r>
            <a:r>
              <a:rPr sz="2000" spc="-10" dirty="0">
                <a:solidFill>
                  <a:srgbClr val="DFE6CF"/>
                </a:solidFill>
                <a:latin typeface="Times New Roman"/>
                <a:cs typeface="Times New Roman"/>
              </a:rPr>
              <a:t>market </a:t>
            </a:r>
            <a:r>
              <a:rPr sz="2000" spc="-60" dirty="0">
                <a:solidFill>
                  <a:srgbClr val="DFE6CF"/>
                </a:solidFill>
                <a:latin typeface="Times New Roman"/>
                <a:cs typeface="Times New Roman"/>
              </a:rPr>
              <a:t>it </a:t>
            </a:r>
            <a:r>
              <a:rPr sz="2000" spc="-114" dirty="0">
                <a:solidFill>
                  <a:srgbClr val="DFE6CF"/>
                </a:solidFill>
                <a:latin typeface="Times New Roman"/>
                <a:cs typeface="Times New Roman"/>
              </a:rPr>
              <a:t>is </a:t>
            </a:r>
            <a:r>
              <a:rPr sz="2000" spc="-15" dirty="0">
                <a:solidFill>
                  <a:srgbClr val="DFE6CF"/>
                </a:solidFill>
                <a:latin typeface="Times New Roman"/>
                <a:cs typeface="Times New Roman"/>
              </a:rPr>
              <a:t>very </a:t>
            </a:r>
            <a:r>
              <a:rPr sz="2000" spc="-20" dirty="0">
                <a:solidFill>
                  <a:srgbClr val="DFE6CF"/>
                </a:solidFill>
                <a:latin typeface="Times New Roman"/>
                <a:cs typeface="Times New Roman"/>
              </a:rPr>
              <a:t>important  </a:t>
            </a:r>
            <a:r>
              <a:rPr sz="2000" spc="-10" dirty="0">
                <a:solidFill>
                  <a:srgbClr val="DFE6CF"/>
                </a:solidFill>
                <a:latin typeface="Times New Roman"/>
                <a:cs typeface="Times New Roman"/>
              </a:rPr>
              <a:t>to </a:t>
            </a:r>
            <a:r>
              <a:rPr sz="2000" dirty="0">
                <a:solidFill>
                  <a:srgbClr val="DFE6CF"/>
                </a:solidFill>
                <a:latin typeface="Times New Roman"/>
                <a:cs typeface="Times New Roman"/>
              </a:rPr>
              <a:t>strategically</a:t>
            </a:r>
            <a:r>
              <a:rPr sz="2000" spc="45" dirty="0">
                <a:solidFill>
                  <a:srgbClr val="DFE6C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DFE6CF"/>
                </a:solidFill>
                <a:latin typeface="Times New Roman"/>
                <a:cs typeface="Times New Roman"/>
              </a:rPr>
              <a:t>plan.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2668" y="350520"/>
            <a:ext cx="9143999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12875" y="478536"/>
            <a:ext cx="8890000" cy="6604000"/>
          </a:xfrm>
          <a:custGeom>
            <a:avLst/>
            <a:gdLst/>
            <a:ahLst/>
            <a:cxnLst/>
            <a:rect l="l" t="t" r="r" b="b"/>
            <a:pathLst>
              <a:path w="8890000" h="6604000">
                <a:moveTo>
                  <a:pt x="8884920" y="6603492"/>
                </a:moveTo>
                <a:lnTo>
                  <a:pt x="4572" y="6603492"/>
                </a:lnTo>
                <a:lnTo>
                  <a:pt x="0" y="6598920"/>
                </a:lnTo>
                <a:lnTo>
                  <a:pt x="0" y="4572"/>
                </a:lnTo>
                <a:lnTo>
                  <a:pt x="4572" y="0"/>
                </a:lnTo>
                <a:lnTo>
                  <a:pt x="8884920" y="0"/>
                </a:lnTo>
                <a:lnTo>
                  <a:pt x="8889492" y="4572"/>
                </a:lnTo>
                <a:lnTo>
                  <a:pt x="8889492" y="9144"/>
                </a:lnTo>
                <a:lnTo>
                  <a:pt x="19812" y="9144"/>
                </a:lnTo>
                <a:lnTo>
                  <a:pt x="9144" y="19812"/>
                </a:lnTo>
                <a:lnTo>
                  <a:pt x="19812" y="19812"/>
                </a:lnTo>
                <a:lnTo>
                  <a:pt x="19812" y="6583680"/>
                </a:lnTo>
                <a:lnTo>
                  <a:pt x="9144" y="6583680"/>
                </a:lnTo>
                <a:lnTo>
                  <a:pt x="19812" y="6592824"/>
                </a:lnTo>
                <a:lnTo>
                  <a:pt x="8889492" y="6592824"/>
                </a:lnTo>
                <a:lnTo>
                  <a:pt x="8889492" y="6598920"/>
                </a:lnTo>
                <a:lnTo>
                  <a:pt x="8884920" y="6603492"/>
                </a:lnTo>
                <a:close/>
              </a:path>
              <a:path w="8890000" h="6604000">
                <a:moveTo>
                  <a:pt x="19812" y="19812"/>
                </a:moveTo>
                <a:lnTo>
                  <a:pt x="9144" y="19812"/>
                </a:lnTo>
                <a:lnTo>
                  <a:pt x="19812" y="9144"/>
                </a:lnTo>
                <a:lnTo>
                  <a:pt x="19812" y="19812"/>
                </a:lnTo>
                <a:close/>
              </a:path>
              <a:path w="8890000" h="6604000">
                <a:moveTo>
                  <a:pt x="8869680" y="19812"/>
                </a:moveTo>
                <a:lnTo>
                  <a:pt x="19812" y="19812"/>
                </a:lnTo>
                <a:lnTo>
                  <a:pt x="19812" y="9144"/>
                </a:lnTo>
                <a:lnTo>
                  <a:pt x="8869680" y="9144"/>
                </a:lnTo>
                <a:lnTo>
                  <a:pt x="8869680" y="19812"/>
                </a:lnTo>
                <a:close/>
              </a:path>
              <a:path w="8890000" h="6604000">
                <a:moveTo>
                  <a:pt x="8869680" y="6592824"/>
                </a:moveTo>
                <a:lnTo>
                  <a:pt x="8869680" y="9144"/>
                </a:lnTo>
                <a:lnTo>
                  <a:pt x="8878824" y="19812"/>
                </a:lnTo>
                <a:lnTo>
                  <a:pt x="8889492" y="19812"/>
                </a:lnTo>
                <a:lnTo>
                  <a:pt x="8889492" y="6583680"/>
                </a:lnTo>
                <a:lnTo>
                  <a:pt x="8878824" y="6583680"/>
                </a:lnTo>
                <a:lnTo>
                  <a:pt x="8869680" y="6592824"/>
                </a:lnTo>
                <a:close/>
              </a:path>
              <a:path w="8890000" h="6604000">
                <a:moveTo>
                  <a:pt x="8889492" y="19812"/>
                </a:moveTo>
                <a:lnTo>
                  <a:pt x="8878824" y="19812"/>
                </a:lnTo>
                <a:lnTo>
                  <a:pt x="8869680" y="9144"/>
                </a:lnTo>
                <a:lnTo>
                  <a:pt x="8889492" y="9144"/>
                </a:lnTo>
                <a:lnTo>
                  <a:pt x="8889492" y="19812"/>
                </a:lnTo>
                <a:close/>
              </a:path>
              <a:path w="8890000" h="6604000">
                <a:moveTo>
                  <a:pt x="19812" y="6592824"/>
                </a:moveTo>
                <a:lnTo>
                  <a:pt x="9144" y="6583680"/>
                </a:lnTo>
                <a:lnTo>
                  <a:pt x="19812" y="6583680"/>
                </a:lnTo>
                <a:lnTo>
                  <a:pt x="19812" y="6592824"/>
                </a:lnTo>
                <a:close/>
              </a:path>
              <a:path w="8890000" h="6604000">
                <a:moveTo>
                  <a:pt x="8869680" y="6592824"/>
                </a:moveTo>
                <a:lnTo>
                  <a:pt x="19812" y="6592824"/>
                </a:lnTo>
                <a:lnTo>
                  <a:pt x="19812" y="6583680"/>
                </a:lnTo>
                <a:lnTo>
                  <a:pt x="8869680" y="6583680"/>
                </a:lnTo>
                <a:lnTo>
                  <a:pt x="8869680" y="6592824"/>
                </a:lnTo>
                <a:close/>
              </a:path>
              <a:path w="8890000" h="6604000">
                <a:moveTo>
                  <a:pt x="8889492" y="6592824"/>
                </a:moveTo>
                <a:lnTo>
                  <a:pt x="8869680" y="6592824"/>
                </a:lnTo>
                <a:lnTo>
                  <a:pt x="8878824" y="6583680"/>
                </a:lnTo>
                <a:lnTo>
                  <a:pt x="8889492" y="6583680"/>
                </a:lnTo>
                <a:lnTo>
                  <a:pt x="8889492" y="6592824"/>
                </a:lnTo>
                <a:close/>
              </a:path>
            </a:pathLst>
          </a:custGeom>
          <a:solidFill>
            <a:srgbClr val="CFC6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237232" y="861060"/>
            <a:ext cx="6208776" cy="2819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174492" y="1348740"/>
            <a:ext cx="4334256" cy="28194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308625" y="2241302"/>
            <a:ext cx="7620634" cy="284577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86385" indent="-273685">
              <a:lnSpc>
                <a:spcPct val="100000"/>
              </a:lnSpc>
              <a:spcBef>
                <a:spcPts val="95"/>
              </a:spcBef>
              <a:buClr>
                <a:srgbClr val="ACC1C8"/>
              </a:buClr>
              <a:buChar char="•"/>
              <a:tabLst>
                <a:tab pos="286385" algn="l"/>
                <a:tab pos="287020" algn="l"/>
              </a:tabLst>
            </a:pPr>
            <a:r>
              <a:rPr sz="2200" spc="-60" dirty="0">
                <a:solidFill>
                  <a:srgbClr val="DFE6CF"/>
                </a:solidFill>
                <a:latin typeface="Times New Roman"/>
                <a:cs typeface="Times New Roman"/>
              </a:rPr>
              <a:t>New </a:t>
            </a:r>
            <a:r>
              <a:rPr sz="2200" spc="-165" dirty="0">
                <a:solidFill>
                  <a:srgbClr val="DFE6CF"/>
                </a:solidFill>
                <a:latin typeface="Times New Roman"/>
                <a:cs typeface="Times New Roman"/>
              </a:rPr>
              <a:t>York</a:t>
            </a:r>
            <a:r>
              <a:rPr sz="2200" spc="175" dirty="0">
                <a:solidFill>
                  <a:srgbClr val="DFE6CF"/>
                </a:solidFill>
                <a:latin typeface="Times New Roman"/>
                <a:cs typeface="Times New Roman"/>
              </a:rPr>
              <a:t> </a:t>
            </a:r>
            <a:r>
              <a:rPr sz="2200" spc="-45" dirty="0">
                <a:solidFill>
                  <a:srgbClr val="DFE6CF"/>
                </a:solidFill>
                <a:latin typeface="Times New Roman"/>
                <a:cs typeface="Times New Roman"/>
              </a:rPr>
              <a:t>Population</a:t>
            </a:r>
            <a:endParaRPr sz="2200" dirty="0">
              <a:latin typeface="Times New Roman"/>
              <a:cs typeface="Times New Roman"/>
            </a:endParaRPr>
          </a:p>
          <a:p>
            <a:pPr marL="286385" indent="-273685">
              <a:lnSpc>
                <a:spcPct val="100000"/>
              </a:lnSpc>
              <a:buClr>
                <a:srgbClr val="ACC1C8"/>
              </a:buClr>
              <a:buChar char="•"/>
              <a:tabLst>
                <a:tab pos="286385" algn="l"/>
                <a:tab pos="287020" algn="l"/>
              </a:tabLst>
            </a:pPr>
            <a:r>
              <a:rPr sz="2200" spc="-60" dirty="0">
                <a:solidFill>
                  <a:srgbClr val="DFE6CF"/>
                </a:solidFill>
                <a:latin typeface="Times New Roman"/>
                <a:cs typeface="Times New Roman"/>
              </a:rPr>
              <a:t>New </a:t>
            </a:r>
            <a:r>
              <a:rPr sz="2200" spc="-165" dirty="0">
                <a:solidFill>
                  <a:srgbClr val="DFE6CF"/>
                </a:solidFill>
                <a:latin typeface="Times New Roman"/>
                <a:cs typeface="Times New Roman"/>
              </a:rPr>
              <a:t>York </a:t>
            </a:r>
            <a:r>
              <a:rPr sz="2200" spc="-80" dirty="0">
                <a:solidFill>
                  <a:srgbClr val="DFE6CF"/>
                </a:solidFill>
                <a:latin typeface="Times New Roman"/>
                <a:cs typeface="Times New Roman"/>
              </a:rPr>
              <a:t>City</a:t>
            </a:r>
            <a:r>
              <a:rPr sz="2200" spc="40" dirty="0">
                <a:solidFill>
                  <a:srgbClr val="DFE6CF"/>
                </a:solidFill>
                <a:latin typeface="Times New Roman"/>
                <a:cs typeface="Times New Roman"/>
              </a:rPr>
              <a:t> </a:t>
            </a:r>
            <a:r>
              <a:rPr sz="2200" spc="-45" dirty="0">
                <a:solidFill>
                  <a:srgbClr val="DFE6CF"/>
                </a:solidFill>
                <a:latin typeface="Times New Roman"/>
                <a:cs typeface="Times New Roman"/>
              </a:rPr>
              <a:t>Demographics</a:t>
            </a:r>
            <a:endParaRPr sz="2200" dirty="0">
              <a:latin typeface="Times New Roman"/>
              <a:cs typeface="Times New Roman"/>
            </a:endParaRPr>
          </a:p>
          <a:p>
            <a:pPr marL="286385" marR="5080" indent="-273685">
              <a:lnSpc>
                <a:spcPct val="80000"/>
              </a:lnSpc>
              <a:spcBef>
                <a:spcPts val="525"/>
              </a:spcBef>
              <a:buClr>
                <a:srgbClr val="ACC1C8"/>
              </a:buClr>
              <a:buChar char="•"/>
              <a:tabLst>
                <a:tab pos="286385" algn="l"/>
                <a:tab pos="287020" algn="l"/>
              </a:tabLst>
            </a:pPr>
            <a:r>
              <a:rPr sz="2200" spc="-50" dirty="0">
                <a:solidFill>
                  <a:srgbClr val="DFE6CF"/>
                </a:solidFill>
                <a:latin typeface="Times New Roman"/>
                <a:cs typeface="Times New Roman"/>
              </a:rPr>
              <a:t>Are </a:t>
            </a:r>
            <a:r>
              <a:rPr sz="2200" spc="20" dirty="0">
                <a:solidFill>
                  <a:srgbClr val="DFE6CF"/>
                </a:solidFill>
                <a:latin typeface="Times New Roman"/>
                <a:cs typeface="Times New Roman"/>
              </a:rPr>
              <a:t>there </a:t>
            </a:r>
            <a:r>
              <a:rPr sz="2200" spc="5" dirty="0">
                <a:solidFill>
                  <a:srgbClr val="DFE6CF"/>
                </a:solidFill>
                <a:latin typeface="Times New Roman"/>
                <a:cs typeface="Times New Roman"/>
              </a:rPr>
              <a:t>any </a:t>
            </a:r>
            <a:r>
              <a:rPr sz="2200" spc="-40" dirty="0">
                <a:solidFill>
                  <a:srgbClr val="DFE6CF"/>
                </a:solidFill>
                <a:latin typeface="Times New Roman"/>
                <a:cs typeface="Times New Roman"/>
              </a:rPr>
              <a:t>Farmers Markets, </a:t>
            </a:r>
            <a:r>
              <a:rPr sz="2200" spc="5" dirty="0">
                <a:solidFill>
                  <a:srgbClr val="DFE6CF"/>
                </a:solidFill>
                <a:latin typeface="Times New Roman"/>
                <a:cs typeface="Times New Roman"/>
              </a:rPr>
              <a:t>Wholesale </a:t>
            </a:r>
            <a:r>
              <a:rPr sz="2200" spc="-30" dirty="0">
                <a:solidFill>
                  <a:srgbClr val="DFE6CF"/>
                </a:solidFill>
                <a:latin typeface="Times New Roman"/>
                <a:cs typeface="Times New Roman"/>
              </a:rPr>
              <a:t>markets </a:t>
            </a:r>
            <a:r>
              <a:rPr sz="2200" spc="-5" dirty="0">
                <a:solidFill>
                  <a:srgbClr val="DFE6CF"/>
                </a:solidFill>
                <a:latin typeface="Times New Roman"/>
                <a:cs typeface="Times New Roman"/>
              </a:rPr>
              <a:t>etc </a:t>
            </a:r>
            <a:r>
              <a:rPr sz="2200" spc="30" dirty="0">
                <a:solidFill>
                  <a:srgbClr val="DFE6CF"/>
                </a:solidFill>
                <a:latin typeface="Times New Roman"/>
                <a:cs typeface="Times New Roman"/>
              </a:rPr>
              <a:t>nearby </a:t>
            </a:r>
            <a:r>
              <a:rPr sz="2200" spc="-70" dirty="0">
                <a:solidFill>
                  <a:srgbClr val="DFE6CF"/>
                </a:solidFill>
                <a:latin typeface="Times New Roman"/>
                <a:cs typeface="Times New Roman"/>
              </a:rPr>
              <a:t>so  </a:t>
            </a:r>
            <a:r>
              <a:rPr sz="2200" spc="10" dirty="0">
                <a:solidFill>
                  <a:srgbClr val="DFE6CF"/>
                </a:solidFill>
                <a:latin typeface="Times New Roman"/>
                <a:cs typeface="Times New Roman"/>
              </a:rPr>
              <a:t>that </a:t>
            </a:r>
            <a:r>
              <a:rPr sz="2200" spc="-15" dirty="0">
                <a:solidFill>
                  <a:srgbClr val="DFE6CF"/>
                </a:solidFill>
                <a:latin typeface="Times New Roman"/>
                <a:cs typeface="Times New Roman"/>
              </a:rPr>
              <a:t>the </a:t>
            </a:r>
            <a:r>
              <a:rPr sz="2200" spc="-25" dirty="0">
                <a:solidFill>
                  <a:srgbClr val="DFE6CF"/>
                </a:solidFill>
                <a:latin typeface="Times New Roman"/>
                <a:cs typeface="Times New Roman"/>
              </a:rPr>
              <a:t>ingredients </a:t>
            </a:r>
            <a:r>
              <a:rPr sz="2200" spc="-20" dirty="0">
                <a:solidFill>
                  <a:srgbClr val="DFE6CF"/>
                </a:solidFill>
                <a:latin typeface="Times New Roman"/>
                <a:cs typeface="Times New Roman"/>
              </a:rPr>
              <a:t>can </a:t>
            </a:r>
            <a:r>
              <a:rPr sz="2200" spc="110" dirty="0">
                <a:solidFill>
                  <a:srgbClr val="DFE6CF"/>
                </a:solidFill>
                <a:latin typeface="Times New Roman"/>
                <a:cs typeface="Times New Roman"/>
              </a:rPr>
              <a:t>be </a:t>
            </a:r>
            <a:r>
              <a:rPr sz="2200" spc="10" dirty="0">
                <a:solidFill>
                  <a:srgbClr val="DFE6CF"/>
                </a:solidFill>
                <a:latin typeface="Times New Roman"/>
                <a:cs typeface="Times New Roman"/>
              </a:rPr>
              <a:t>purchased </a:t>
            </a:r>
            <a:r>
              <a:rPr sz="2200" spc="-35" dirty="0">
                <a:solidFill>
                  <a:srgbClr val="DFE6CF"/>
                </a:solidFill>
                <a:latin typeface="Times New Roman"/>
                <a:cs typeface="Times New Roman"/>
              </a:rPr>
              <a:t>fresh </a:t>
            </a:r>
            <a:r>
              <a:rPr sz="2200" spc="-5" dirty="0">
                <a:solidFill>
                  <a:srgbClr val="DFE6CF"/>
                </a:solidFill>
                <a:latin typeface="Times New Roman"/>
                <a:cs typeface="Times New Roman"/>
              </a:rPr>
              <a:t>to </a:t>
            </a:r>
            <a:r>
              <a:rPr sz="2200" spc="-45" dirty="0">
                <a:solidFill>
                  <a:srgbClr val="DFE6CF"/>
                </a:solidFill>
                <a:latin typeface="Times New Roman"/>
                <a:cs typeface="Times New Roman"/>
              </a:rPr>
              <a:t>maintain </a:t>
            </a:r>
            <a:r>
              <a:rPr sz="2200" spc="-15" dirty="0">
                <a:solidFill>
                  <a:srgbClr val="DFE6CF"/>
                </a:solidFill>
                <a:latin typeface="Times New Roman"/>
                <a:cs typeface="Times New Roman"/>
              </a:rPr>
              <a:t>quality  </a:t>
            </a:r>
            <a:r>
              <a:rPr sz="2200" spc="65" dirty="0">
                <a:solidFill>
                  <a:srgbClr val="DFE6CF"/>
                </a:solidFill>
                <a:latin typeface="Times New Roman"/>
                <a:cs typeface="Times New Roman"/>
              </a:rPr>
              <a:t>and</a:t>
            </a:r>
            <a:r>
              <a:rPr sz="2200" spc="55" dirty="0">
                <a:solidFill>
                  <a:srgbClr val="DFE6CF"/>
                </a:solidFill>
                <a:latin typeface="Times New Roman"/>
                <a:cs typeface="Times New Roman"/>
              </a:rPr>
              <a:t> </a:t>
            </a:r>
            <a:r>
              <a:rPr sz="2200" spc="-85" dirty="0">
                <a:solidFill>
                  <a:srgbClr val="DFE6CF"/>
                </a:solidFill>
                <a:latin typeface="Times New Roman"/>
                <a:cs typeface="Times New Roman"/>
              </a:rPr>
              <a:t>cost?</a:t>
            </a:r>
            <a:endParaRPr sz="2200" dirty="0">
              <a:latin typeface="Times New Roman"/>
              <a:cs typeface="Times New Roman"/>
            </a:endParaRPr>
          </a:p>
          <a:p>
            <a:pPr marL="286385" marR="352425" indent="-273685">
              <a:lnSpc>
                <a:spcPts val="2110"/>
              </a:lnSpc>
              <a:spcBef>
                <a:spcPts val="515"/>
              </a:spcBef>
              <a:buClr>
                <a:srgbClr val="ACC1C8"/>
              </a:buClr>
              <a:buChar char="•"/>
              <a:tabLst>
                <a:tab pos="286385" algn="l"/>
                <a:tab pos="287020" algn="l"/>
              </a:tabLst>
            </a:pPr>
            <a:r>
              <a:rPr sz="2200" spc="-50" dirty="0">
                <a:solidFill>
                  <a:srgbClr val="DFE6CF"/>
                </a:solidFill>
                <a:latin typeface="Times New Roman"/>
                <a:cs typeface="Times New Roman"/>
              </a:rPr>
              <a:t>Are </a:t>
            </a:r>
            <a:r>
              <a:rPr sz="2200" spc="20" dirty="0">
                <a:solidFill>
                  <a:srgbClr val="DFE6CF"/>
                </a:solidFill>
                <a:latin typeface="Times New Roman"/>
                <a:cs typeface="Times New Roman"/>
              </a:rPr>
              <a:t>there </a:t>
            </a:r>
            <a:r>
              <a:rPr sz="2200" spc="5" dirty="0">
                <a:solidFill>
                  <a:srgbClr val="DFE6CF"/>
                </a:solidFill>
                <a:latin typeface="Times New Roman"/>
                <a:cs typeface="Times New Roman"/>
              </a:rPr>
              <a:t>any </a:t>
            </a:r>
            <a:r>
              <a:rPr sz="2200" spc="-60" dirty="0">
                <a:solidFill>
                  <a:srgbClr val="DFE6CF"/>
                </a:solidFill>
                <a:latin typeface="Times New Roman"/>
                <a:cs typeface="Times New Roman"/>
              </a:rPr>
              <a:t>venues </a:t>
            </a:r>
            <a:r>
              <a:rPr sz="2200" spc="-85" dirty="0">
                <a:solidFill>
                  <a:srgbClr val="DFE6CF"/>
                </a:solidFill>
                <a:latin typeface="Times New Roman"/>
                <a:cs typeface="Times New Roman"/>
              </a:rPr>
              <a:t>like </a:t>
            </a:r>
            <a:r>
              <a:rPr sz="2200" spc="-80" dirty="0">
                <a:solidFill>
                  <a:srgbClr val="DFE6CF"/>
                </a:solidFill>
                <a:latin typeface="Times New Roman"/>
                <a:cs typeface="Times New Roman"/>
              </a:rPr>
              <a:t>Gyms, </a:t>
            </a:r>
            <a:r>
              <a:rPr sz="2200" spc="-60" dirty="0">
                <a:solidFill>
                  <a:srgbClr val="DFE6CF"/>
                </a:solidFill>
                <a:latin typeface="Times New Roman"/>
                <a:cs typeface="Times New Roman"/>
              </a:rPr>
              <a:t>Entertainmnet </a:t>
            </a:r>
            <a:r>
              <a:rPr sz="2200" spc="-50" dirty="0">
                <a:solidFill>
                  <a:srgbClr val="DFE6CF"/>
                </a:solidFill>
                <a:latin typeface="Times New Roman"/>
                <a:cs typeface="Times New Roman"/>
              </a:rPr>
              <a:t>zones, Parks </a:t>
            </a:r>
            <a:r>
              <a:rPr sz="2200" spc="-10" dirty="0">
                <a:solidFill>
                  <a:srgbClr val="DFE6CF"/>
                </a:solidFill>
                <a:latin typeface="Times New Roman"/>
                <a:cs typeface="Times New Roman"/>
              </a:rPr>
              <a:t>etc  </a:t>
            </a:r>
            <a:r>
              <a:rPr sz="2200" spc="35" dirty="0">
                <a:solidFill>
                  <a:srgbClr val="DFE6CF"/>
                </a:solidFill>
                <a:latin typeface="Times New Roman"/>
                <a:cs typeface="Times New Roman"/>
              </a:rPr>
              <a:t>nearby </a:t>
            </a:r>
            <a:r>
              <a:rPr sz="2200" spc="-10" dirty="0">
                <a:solidFill>
                  <a:srgbClr val="DFE6CF"/>
                </a:solidFill>
                <a:latin typeface="Times New Roman"/>
                <a:cs typeface="Times New Roman"/>
              </a:rPr>
              <a:t>where floating population </a:t>
            </a:r>
            <a:r>
              <a:rPr sz="2200" spc="-130" dirty="0">
                <a:solidFill>
                  <a:srgbClr val="DFE6CF"/>
                </a:solidFill>
                <a:latin typeface="Times New Roman"/>
                <a:cs typeface="Times New Roman"/>
              </a:rPr>
              <a:t>is </a:t>
            </a:r>
            <a:r>
              <a:rPr sz="2200" spc="-80" dirty="0">
                <a:solidFill>
                  <a:srgbClr val="DFE6CF"/>
                </a:solidFill>
                <a:latin typeface="Times New Roman"/>
                <a:cs typeface="Times New Roman"/>
              </a:rPr>
              <a:t>high</a:t>
            </a:r>
            <a:r>
              <a:rPr sz="2200" spc="90" dirty="0">
                <a:solidFill>
                  <a:srgbClr val="DFE6CF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DFE6CF"/>
                </a:solidFill>
                <a:latin typeface="Times New Roman"/>
                <a:cs typeface="Times New Roman"/>
              </a:rPr>
              <a:t>etc</a:t>
            </a:r>
            <a:endParaRPr sz="2200" dirty="0">
              <a:latin typeface="Times New Roman"/>
              <a:cs typeface="Times New Roman"/>
            </a:endParaRPr>
          </a:p>
          <a:p>
            <a:pPr marL="286385" indent="-273685">
              <a:lnSpc>
                <a:spcPct val="100000"/>
              </a:lnSpc>
              <a:spcBef>
                <a:spcPts val="20"/>
              </a:spcBef>
              <a:buClr>
                <a:srgbClr val="ACC1C8"/>
              </a:buClr>
              <a:buChar char="•"/>
              <a:tabLst>
                <a:tab pos="286385" algn="l"/>
                <a:tab pos="287020" algn="l"/>
              </a:tabLst>
            </a:pPr>
            <a:r>
              <a:rPr sz="2200" spc="-10" dirty="0">
                <a:solidFill>
                  <a:srgbClr val="DFE6CF"/>
                </a:solidFill>
                <a:latin typeface="Times New Roman"/>
                <a:cs typeface="Times New Roman"/>
              </a:rPr>
              <a:t>Who </a:t>
            </a:r>
            <a:r>
              <a:rPr sz="2200" spc="110" dirty="0">
                <a:solidFill>
                  <a:srgbClr val="DFE6CF"/>
                </a:solidFill>
                <a:latin typeface="Times New Roman"/>
                <a:cs typeface="Times New Roman"/>
              </a:rPr>
              <a:t>are </a:t>
            </a:r>
            <a:r>
              <a:rPr sz="2200" spc="-15" dirty="0">
                <a:solidFill>
                  <a:srgbClr val="DFE6CF"/>
                </a:solidFill>
                <a:latin typeface="Times New Roman"/>
                <a:cs typeface="Times New Roman"/>
              </a:rPr>
              <a:t>the </a:t>
            </a:r>
            <a:r>
              <a:rPr sz="2200" spc="-45" dirty="0">
                <a:solidFill>
                  <a:srgbClr val="DFE6CF"/>
                </a:solidFill>
                <a:latin typeface="Times New Roman"/>
                <a:cs typeface="Times New Roman"/>
              </a:rPr>
              <a:t>competitors </a:t>
            </a:r>
            <a:r>
              <a:rPr sz="2200" spc="-140" dirty="0">
                <a:solidFill>
                  <a:srgbClr val="DFE6CF"/>
                </a:solidFill>
                <a:latin typeface="Times New Roman"/>
                <a:cs typeface="Times New Roman"/>
              </a:rPr>
              <a:t>in  </a:t>
            </a:r>
            <a:r>
              <a:rPr sz="2200" spc="10" dirty="0">
                <a:solidFill>
                  <a:srgbClr val="DFE6CF"/>
                </a:solidFill>
                <a:latin typeface="Times New Roman"/>
                <a:cs typeface="Times New Roman"/>
              </a:rPr>
              <a:t>that</a:t>
            </a:r>
            <a:r>
              <a:rPr sz="2200" spc="135" dirty="0">
                <a:solidFill>
                  <a:srgbClr val="DFE6CF"/>
                </a:solidFill>
                <a:latin typeface="Times New Roman"/>
                <a:cs typeface="Times New Roman"/>
              </a:rPr>
              <a:t> </a:t>
            </a:r>
            <a:r>
              <a:rPr sz="2200" spc="-50" dirty="0" err="1">
                <a:solidFill>
                  <a:srgbClr val="DFE6CF"/>
                </a:solidFill>
                <a:latin typeface="Times New Roman"/>
                <a:cs typeface="Times New Roman"/>
              </a:rPr>
              <a:t>location?</a:t>
            </a:r>
            <a:r>
              <a:rPr sz="2200" spc="-10" dirty="0" err="1">
                <a:solidFill>
                  <a:srgbClr val="DFE6CF"/>
                </a:solidFill>
                <a:latin typeface="Times New Roman"/>
                <a:cs typeface="Times New Roman"/>
              </a:rPr>
              <a:t>etc</a:t>
            </a:r>
            <a:r>
              <a:rPr sz="2200" spc="-10" dirty="0">
                <a:solidFill>
                  <a:srgbClr val="DFE6CF"/>
                </a:solidFill>
                <a:latin typeface="Times New Roman"/>
                <a:cs typeface="Times New Roman"/>
              </a:rPr>
              <a:t> </a:t>
            </a:r>
            <a:endParaRPr lang="en-IN" sz="2200" spc="-10" dirty="0">
              <a:solidFill>
                <a:srgbClr val="DFE6CF"/>
              </a:solidFill>
              <a:latin typeface="Times New Roman"/>
              <a:cs typeface="Times New Roman"/>
            </a:endParaRPr>
          </a:p>
          <a:p>
            <a:pPr marL="286385" indent="-273685">
              <a:lnSpc>
                <a:spcPct val="100000"/>
              </a:lnSpc>
              <a:spcBef>
                <a:spcPts val="20"/>
              </a:spcBef>
              <a:buClr>
                <a:srgbClr val="ACC1C8"/>
              </a:buClr>
              <a:buChar char="•"/>
              <a:tabLst>
                <a:tab pos="286385" algn="l"/>
                <a:tab pos="287020" algn="l"/>
              </a:tabLst>
            </a:pPr>
            <a:r>
              <a:rPr sz="2200" spc="-10" dirty="0">
                <a:solidFill>
                  <a:srgbClr val="DFE6CF"/>
                </a:solidFill>
                <a:latin typeface="Times New Roman"/>
                <a:cs typeface="Times New Roman"/>
              </a:rPr>
              <a:t> </a:t>
            </a:r>
            <a:r>
              <a:rPr sz="2200" spc="-140" dirty="0">
                <a:solidFill>
                  <a:srgbClr val="DFE6CF"/>
                </a:solidFill>
                <a:latin typeface="Times New Roman"/>
                <a:cs typeface="Times New Roman"/>
              </a:rPr>
              <a:t>The </a:t>
            </a:r>
            <a:r>
              <a:rPr sz="2200" spc="-105" dirty="0">
                <a:solidFill>
                  <a:srgbClr val="DFE6CF"/>
                </a:solidFill>
                <a:latin typeface="Times New Roman"/>
                <a:cs typeface="Times New Roman"/>
              </a:rPr>
              <a:t>list </a:t>
            </a:r>
            <a:r>
              <a:rPr sz="2200" spc="-20" dirty="0">
                <a:solidFill>
                  <a:srgbClr val="DFE6CF"/>
                </a:solidFill>
                <a:latin typeface="Times New Roman"/>
                <a:cs typeface="Times New Roman"/>
              </a:rPr>
              <a:t>can </a:t>
            </a:r>
            <a:r>
              <a:rPr sz="2200" spc="50" dirty="0">
                <a:solidFill>
                  <a:srgbClr val="DFE6CF"/>
                </a:solidFill>
                <a:latin typeface="Times New Roman"/>
                <a:cs typeface="Times New Roman"/>
              </a:rPr>
              <a:t>go</a:t>
            </a:r>
            <a:r>
              <a:rPr sz="2200" spc="-310" dirty="0">
                <a:solidFill>
                  <a:srgbClr val="DFE6CF"/>
                </a:solidFill>
                <a:latin typeface="Times New Roman"/>
                <a:cs typeface="Times New Roman"/>
              </a:rPr>
              <a:t> </a:t>
            </a:r>
            <a:r>
              <a:rPr sz="2200" spc="-70" dirty="0">
                <a:solidFill>
                  <a:srgbClr val="DFE6CF"/>
                </a:solidFill>
                <a:latin typeface="Times New Roman"/>
                <a:cs typeface="Times New Roman"/>
              </a:rPr>
              <a:t>on...</a:t>
            </a:r>
            <a:endParaRPr sz="22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96768" y="1301496"/>
            <a:ext cx="3831336" cy="3154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088123" y="1473708"/>
            <a:ext cx="141732" cy="716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414259" y="1321308"/>
            <a:ext cx="104139" cy="285115"/>
          </a:xfrm>
          <a:custGeom>
            <a:avLst/>
            <a:gdLst/>
            <a:ahLst/>
            <a:cxnLst/>
            <a:rect l="l" t="t" r="r" b="b"/>
            <a:pathLst>
              <a:path w="104140" h="285115">
                <a:moveTo>
                  <a:pt x="103632" y="284988"/>
                </a:moveTo>
                <a:lnTo>
                  <a:pt x="41148" y="284988"/>
                </a:lnTo>
                <a:lnTo>
                  <a:pt x="41148" y="51816"/>
                </a:lnTo>
                <a:lnTo>
                  <a:pt x="0" y="51816"/>
                </a:lnTo>
                <a:lnTo>
                  <a:pt x="10668" y="0"/>
                </a:lnTo>
                <a:lnTo>
                  <a:pt x="103632" y="0"/>
                </a:lnTo>
                <a:lnTo>
                  <a:pt x="103632" y="284988"/>
                </a:lnTo>
                <a:close/>
              </a:path>
            </a:pathLst>
          </a:custGeom>
          <a:solidFill>
            <a:srgbClr val="FDFDF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406640" y="1315212"/>
            <a:ext cx="117475" cy="297180"/>
          </a:xfrm>
          <a:custGeom>
            <a:avLst/>
            <a:gdLst/>
            <a:ahLst/>
            <a:cxnLst/>
            <a:rect l="l" t="t" r="r" b="b"/>
            <a:pathLst>
              <a:path w="117475" h="297180">
                <a:moveTo>
                  <a:pt x="41148" y="65532"/>
                </a:moveTo>
                <a:lnTo>
                  <a:pt x="4572" y="65532"/>
                </a:lnTo>
                <a:lnTo>
                  <a:pt x="0" y="60960"/>
                </a:lnTo>
                <a:lnTo>
                  <a:pt x="0" y="56388"/>
                </a:lnTo>
                <a:lnTo>
                  <a:pt x="10668" y="4572"/>
                </a:lnTo>
                <a:lnTo>
                  <a:pt x="12192" y="1524"/>
                </a:lnTo>
                <a:lnTo>
                  <a:pt x="15240" y="0"/>
                </a:lnTo>
                <a:lnTo>
                  <a:pt x="114300" y="0"/>
                </a:lnTo>
                <a:lnTo>
                  <a:pt x="117348" y="3048"/>
                </a:lnTo>
                <a:lnTo>
                  <a:pt x="117348" y="6096"/>
                </a:lnTo>
                <a:lnTo>
                  <a:pt x="103632" y="6096"/>
                </a:lnTo>
                <a:lnTo>
                  <a:pt x="103632" y="7620"/>
                </a:lnTo>
                <a:lnTo>
                  <a:pt x="24384" y="7620"/>
                </a:lnTo>
                <a:lnTo>
                  <a:pt x="18288" y="13716"/>
                </a:lnTo>
                <a:lnTo>
                  <a:pt x="23128" y="13716"/>
                </a:lnTo>
                <a:lnTo>
                  <a:pt x="15284" y="51816"/>
                </a:lnTo>
                <a:lnTo>
                  <a:pt x="7620" y="51816"/>
                </a:lnTo>
                <a:lnTo>
                  <a:pt x="13716" y="59436"/>
                </a:lnTo>
                <a:lnTo>
                  <a:pt x="41148" y="59436"/>
                </a:lnTo>
                <a:lnTo>
                  <a:pt x="41148" y="65532"/>
                </a:lnTo>
                <a:close/>
              </a:path>
              <a:path w="117475" h="297180">
                <a:moveTo>
                  <a:pt x="103632" y="291084"/>
                </a:moveTo>
                <a:lnTo>
                  <a:pt x="103632" y="6096"/>
                </a:lnTo>
                <a:lnTo>
                  <a:pt x="111252" y="13716"/>
                </a:lnTo>
                <a:lnTo>
                  <a:pt x="117348" y="13716"/>
                </a:lnTo>
                <a:lnTo>
                  <a:pt x="117348" y="283464"/>
                </a:lnTo>
                <a:lnTo>
                  <a:pt x="111252" y="283464"/>
                </a:lnTo>
                <a:lnTo>
                  <a:pt x="103632" y="291084"/>
                </a:lnTo>
                <a:close/>
              </a:path>
              <a:path w="117475" h="297180">
                <a:moveTo>
                  <a:pt x="117348" y="13716"/>
                </a:moveTo>
                <a:lnTo>
                  <a:pt x="111252" y="13716"/>
                </a:lnTo>
                <a:lnTo>
                  <a:pt x="103632" y="6096"/>
                </a:lnTo>
                <a:lnTo>
                  <a:pt x="117348" y="6096"/>
                </a:lnTo>
                <a:lnTo>
                  <a:pt x="117348" y="13716"/>
                </a:lnTo>
                <a:close/>
              </a:path>
              <a:path w="117475" h="297180">
                <a:moveTo>
                  <a:pt x="23128" y="13716"/>
                </a:moveTo>
                <a:lnTo>
                  <a:pt x="18288" y="13716"/>
                </a:lnTo>
                <a:lnTo>
                  <a:pt x="24384" y="7620"/>
                </a:lnTo>
                <a:lnTo>
                  <a:pt x="23128" y="13716"/>
                </a:lnTo>
                <a:close/>
              </a:path>
              <a:path w="117475" h="297180">
                <a:moveTo>
                  <a:pt x="103632" y="13716"/>
                </a:moveTo>
                <a:lnTo>
                  <a:pt x="23128" y="13716"/>
                </a:lnTo>
                <a:lnTo>
                  <a:pt x="24384" y="7620"/>
                </a:lnTo>
                <a:lnTo>
                  <a:pt x="103632" y="7620"/>
                </a:lnTo>
                <a:lnTo>
                  <a:pt x="103632" y="13716"/>
                </a:lnTo>
                <a:close/>
              </a:path>
              <a:path w="117475" h="297180">
                <a:moveTo>
                  <a:pt x="13716" y="59436"/>
                </a:moveTo>
                <a:lnTo>
                  <a:pt x="7620" y="51816"/>
                </a:lnTo>
                <a:lnTo>
                  <a:pt x="15284" y="51816"/>
                </a:lnTo>
                <a:lnTo>
                  <a:pt x="13716" y="59436"/>
                </a:lnTo>
                <a:close/>
              </a:path>
              <a:path w="117475" h="297180">
                <a:moveTo>
                  <a:pt x="41148" y="59436"/>
                </a:moveTo>
                <a:lnTo>
                  <a:pt x="13716" y="59436"/>
                </a:lnTo>
                <a:lnTo>
                  <a:pt x="15284" y="51816"/>
                </a:lnTo>
                <a:lnTo>
                  <a:pt x="51816" y="51816"/>
                </a:lnTo>
                <a:lnTo>
                  <a:pt x="54864" y="54864"/>
                </a:lnTo>
                <a:lnTo>
                  <a:pt x="54864" y="57912"/>
                </a:lnTo>
                <a:lnTo>
                  <a:pt x="41148" y="57912"/>
                </a:lnTo>
                <a:lnTo>
                  <a:pt x="41148" y="59436"/>
                </a:lnTo>
                <a:close/>
              </a:path>
              <a:path w="117475" h="297180">
                <a:moveTo>
                  <a:pt x="114300" y="297180"/>
                </a:moveTo>
                <a:lnTo>
                  <a:pt x="44196" y="297180"/>
                </a:lnTo>
                <a:lnTo>
                  <a:pt x="41148" y="294132"/>
                </a:lnTo>
                <a:lnTo>
                  <a:pt x="41148" y="57912"/>
                </a:lnTo>
                <a:lnTo>
                  <a:pt x="48768" y="65532"/>
                </a:lnTo>
                <a:lnTo>
                  <a:pt x="54864" y="65532"/>
                </a:lnTo>
                <a:lnTo>
                  <a:pt x="54864" y="283464"/>
                </a:lnTo>
                <a:lnTo>
                  <a:pt x="48768" y="283464"/>
                </a:lnTo>
                <a:lnTo>
                  <a:pt x="54864" y="291084"/>
                </a:lnTo>
                <a:lnTo>
                  <a:pt x="117348" y="291084"/>
                </a:lnTo>
                <a:lnTo>
                  <a:pt x="117348" y="294132"/>
                </a:lnTo>
                <a:lnTo>
                  <a:pt x="114300" y="297180"/>
                </a:lnTo>
                <a:close/>
              </a:path>
              <a:path w="117475" h="297180">
                <a:moveTo>
                  <a:pt x="54864" y="65532"/>
                </a:moveTo>
                <a:lnTo>
                  <a:pt x="48768" y="65532"/>
                </a:lnTo>
                <a:lnTo>
                  <a:pt x="41148" y="57912"/>
                </a:lnTo>
                <a:lnTo>
                  <a:pt x="54864" y="57912"/>
                </a:lnTo>
                <a:lnTo>
                  <a:pt x="54864" y="65532"/>
                </a:lnTo>
                <a:close/>
              </a:path>
              <a:path w="117475" h="297180">
                <a:moveTo>
                  <a:pt x="54864" y="291084"/>
                </a:moveTo>
                <a:lnTo>
                  <a:pt x="48768" y="283464"/>
                </a:lnTo>
                <a:lnTo>
                  <a:pt x="54864" y="283464"/>
                </a:lnTo>
                <a:lnTo>
                  <a:pt x="54864" y="291084"/>
                </a:lnTo>
                <a:close/>
              </a:path>
              <a:path w="117475" h="297180">
                <a:moveTo>
                  <a:pt x="103632" y="291084"/>
                </a:moveTo>
                <a:lnTo>
                  <a:pt x="54864" y="291084"/>
                </a:lnTo>
                <a:lnTo>
                  <a:pt x="54864" y="283464"/>
                </a:lnTo>
                <a:lnTo>
                  <a:pt x="103632" y="283464"/>
                </a:lnTo>
                <a:lnTo>
                  <a:pt x="103632" y="291084"/>
                </a:lnTo>
                <a:close/>
              </a:path>
              <a:path w="117475" h="297180">
                <a:moveTo>
                  <a:pt x="117348" y="291084"/>
                </a:moveTo>
                <a:lnTo>
                  <a:pt x="103632" y="291084"/>
                </a:lnTo>
                <a:lnTo>
                  <a:pt x="111252" y="283464"/>
                </a:lnTo>
                <a:lnTo>
                  <a:pt x="117348" y="283464"/>
                </a:lnTo>
                <a:lnTo>
                  <a:pt x="117348" y="291084"/>
                </a:lnTo>
                <a:close/>
              </a:path>
            </a:pathLst>
          </a:custGeom>
          <a:solidFill>
            <a:srgbClr val="384F5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310170" y="1968561"/>
            <a:ext cx="8043545" cy="2220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86385" marR="5080" indent="-273685">
              <a:lnSpc>
                <a:spcPct val="100000"/>
              </a:lnSpc>
              <a:spcBef>
                <a:spcPts val="105"/>
              </a:spcBef>
              <a:buClr>
                <a:srgbClr val="ACC1C8"/>
              </a:buClr>
              <a:buChar char="•"/>
              <a:tabLst>
                <a:tab pos="286385" algn="l"/>
                <a:tab pos="287020" algn="l"/>
              </a:tabLst>
            </a:pPr>
            <a:r>
              <a:rPr sz="2000" spc="-25" dirty="0">
                <a:solidFill>
                  <a:srgbClr val="DFE6CF"/>
                </a:solidFill>
                <a:latin typeface="Times New Roman"/>
                <a:cs typeface="Times New Roman"/>
              </a:rPr>
              <a:t>Data </a:t>
            </a:r>
            <a:r>
              <a:rPr sz="2000" spc="60" dirty="0">
                <a:solidFill>
                  <a:srgbClr val="DFE6CF"/>
                </a:solidFill>
                <a:latin typeface="Times New Roman"/>
                <a:cs typeface="Times New Roman"/>
              </a:rPr>
              <a:t>1 </a:t>
            </a:r>
            <a:r>
              <a:rPr sz="2000" spc="-140" dirty="0">
                <a:solidFill>
                  <a:srgbClr val="DFE6CF"/>
                </a:solidFill>
                <a:latin typeface="Times New Roman"/>
                <a:cs typeface="Times New Roman"/>
              </a:rPr>
              <a:t>: </a:t>
            </a:r>
            <a:r>
              <a:rPr sz="2000" spc="-5" dirty="0">
                <a:solidFill>
                  <a:srgbClr val="DFE6CF"/>
                </a:solidFill>
                <a:latin typeface="Times New Roman"/>
                <a:cs typeface="Times New Roman"/>
              </a:rPr>
              <a:t>Neighborhood </a:t>
            </a:r>
            <a:r>
              <a:rPr sz="2000" spc="-15" dirty="0">
                <a:solidFill>
                  <a:srgbClr val="DFE6CF"/>
                </a:solidFill>
                <a:latin typeface="Times New Roman"/>
                <a:cs typeface="Times New Roman"/>
              </a:rPr>
              <a:t>has </a:t>
            </a:r>
            <a:r>
              <a:rPr sz="2000" spc="215" dirty="0">
                <a:solidFill>
                  <a:srgbClr val="DFE6CF"/>
                </a:solidFill>
                <a:latin typeface="Times New Roman"/>
                <a:cs typeface="Times New Roman"/>
              </a:rPr>
              <a:t>a </a:t>
            </a:r>
            <a:r>
              <a:rPr sz="2000" spc="10" dirty="0">
                <a:solidFill>
                  <a:srgbClr val="DFE6CF"/>
                </a:solidFill>
                <a:latin typeface="Times New Roman"/>
                <a:cs typeface="Times New Roman"/>
              </a:rPr>
              <a:t>total </a:t>
            </a:r>
            <a:r>
              <a:rPr sz="2000" dirty="0">
                <a:solidFill>
                  <a:srgbClr val="DFE6CF"/>
                </a:solidFill>
                <a:latin typeface="Times New Roman"/>
                <a:cs typeface="Times New Roman"/>
              </a:rPr>
              <a:t>of </a:t>
            </a:r>
            <a:r>
              <a:rPr sz="2000" spc="100" dirty="0">
                <a:solidFill>
                  <a:srgbClr val="DFE6CF"/>
                </a:solidFill>
                <a:latin typeface="Times New Roman"/>
                <a:cs typeface="Times New Roman"/>
              </a:rPr>
              <a:t>5 </a:t>
            </a:r>
            <a:r>
              <a:rPr sz="2000" spc="-25" dirty="0">
                <a:solidFill>
                  <a:srgbClr val="DFE6CF"/>
                </a:solidFill>
                <a:latin typeface="Times New Roman"/>
                <a:cs typeface="Times New Roman"/>
              </a:rPr>
              <a:t>boroughs </a:t>
            </a:r>
            <a:r>
              <a:rPr sz="2000" spc="65" dirty="0">
                <a:solidFill>
                  <a:srgbClr val="DFE6CF"/>
                </a:solidFill>
                <a:latin typeface="Times New Roman"/>
                <a:cs typeface="Times New Roman"/>
              </a:rPr>
              <a:t>and </a:t>
            </a:r>
            <a:r>
              <a:rPr sz="2000" spc="100" dirty="0">
                <a:solidFill>
                  <a:srgbClr val="DFE6CF"/>
                </a:solidFill>
                <a:latin typeface="Times New Roman"/>
                <a:cs typeface="Times New Roman"/>
              </a:rPr>
              <a:t>306 </a:t>
            </a:r>
            <a:r>
              <a:rPr sz="2000" spc="-20" dirty="0">
                <a:solidFill>
                  <a:srgbClr val="DFE6CF"/>
                </a:solidFill>
                <a:latin typeface="Times New Roman"/>
                <a:cs typeface="Times New Roman"/>
              </a:rPr>
              <a:t>neighborhoods. </a:t>
            </a:r>
            <a:r>
              <a:rPr sz="2000" spc="-180" dirty="0">
                <a:solidFill>
                  <a:srgbClr val="DFE6CF"/>
                </a:solidFill>
                <a:latin typeface="Times New Roman"/>
                <a:cs typeface="Times New Roman"/>
              </a:rPr>
              <a:t>In  </a:t>
            </a:r>
            <a:r>
              <a:rPr sz="2000" spc="45" dirty="0">
                <a:solidFill>
                  <a:srgbClr val="DFE6CF"/>
                </a:solidFill>
                <a:latin typeface="Times New Roman"/>
                <a:cs typeface="Times New Roman"/>
              </a:rPr>
              <a:t>order </a:t>
            </a:r>
            <a:r>
              <a:rPr sz="2000" spc="-10" dirty="0">
                <a:solidFill>
                  <a:srgbClr val="DFE6CF"/>
                </a:solidFill>
                <a:latin typeface="Times New Roman"/>
                <a:cs typeface="Times New Roman"/>
              </a:rPr>
              <a:t>to </a:t>
            </a:r>
            <a:r>
              <a:rPr sz="2000" spc="-25" dirty="0">
                <a:solidFill>
                  <a:srgbClr val="DFE6CF"/>
                </a:solidFill>
                <a:latin typeface="Times New Roman"/>
                <a:cs typeface="Times New Roman"/>
              </a:rPr>
              <a:t>segment </a:t>
            </a:r>
            <a:r>
              <a:rPr sz="2000" spc="-15" dirty="0">
                <a:solidFill>
                  <a:srgbClr val="DFE6CF"/>
                </a:solidFill>
                <a:latin typeface="Times New Roman"/>
                <a:cs typeface="Times New Roman"/>
              </a:rPr>
              <a:t>the neighborhoods </a:t>
            </a:r>
            <a:r>
              <a:rPr sz="2000" spc="65" dirty="0">
                <a:solidFill>
                  <a:srgbClr val="DFE6CF"/>
                </a:solidFill>
                <a:latin typeface="Times New Roman"/>
                <a:cs typeface="Times New Roman"/>
              </a:rPr>
              <a:t>and </a:t>
            </a:r>
            <a:r>
              <a:rPr sz="2000" spc="20" dirty="0">
                <a:solidFill>
                  <a:srgbClr val="DFE6CF"/>
                </a:solidFill>
                <a:latin typeface="Times New Roman"/>
                <a:cs typeface="Times New Roman"/>
              </a:rPr>
              <a:t>explore </a:t>
            </a:r>
            <a:r>
              <a:rPr sz="2000" spc="-65" dirty="0">
                <a:solidFill>
                  <a:srgbClr val="DFE6CF"/>
                </a:solidFill>
                <a:latin typeface="Times New Roman"/>
                <a:cs typeface="Times New Roman"/>
              </a:rPr>
              <a:t>them, </a:t>
            </a:r>
            <a:r>
              <a:rPr sz="2000" spc="-20" dirty="0">
                <a:solidFill>
                  <a:srgbClr val="DFE6CF"/>
                </a:solidFill>
                <a:latin typeface="Times New Roman"/>
                <a:cs typeface="Times New Roman"/>
              </a:rPr>
              <a:t>we </a:t>
            </a:r>
            <a:r>
              <a:rPr sz="2000" spc="-114" dirty="0">
                <a:solidFill>
                  <a:srgbClr val="DFE6CF"/>
                </a:solidFill>
                <a:latin typeface="Times New Roman"/>
                <a:cs typeface="Times New Roman"/>
              </a:rPr>
              <a:t>will </a:t>
            </a:r>
            <a:r>
              <a:rPr sz="2000" spc="-25" dirty="0">
                <a:solidFill>
                  <a:srgbClr val="DFE6CF"/>
                </a:solidFill>
                <a:latin typeface="Times New Roman"/>
                <a:cs typeface="Times New Roman"/>
              </a:rPr>
              <a:t>essentially  </a:t>
            </a:r>
            <a:r>
              <a:rPr sz="2000" spc="50" dirty="0">
                <a:solidFill>
                  <a:srgbClr val="DFE6CF"/>
                </a:solidFill>
                <a:latin typeface="Times New Roman"/>
                <a:cs typeface="Times New Roman"/>
              </a:rPr>
              <a:t>need </a:t>
            </a:r>
            <a:r>
              <a:rPr sz="2000" spc="215" dirty="0">
                <a:solidFill>
                  <a:srgbClr val="DFE6CF"/>
                </a:solidFill>
                <a:latin typeface="Times New Roman"/>
                <a:cs typeface="Times New Roman"/>
              </a:rPr>
              <a:t>a </a:t>
            </a:r>
            <a:r>
              <a:rPr sz="2000" spc="70" dirty="0">
                <a:solidFill>
                  <a:srgbClr val="DFE6CF"/>
                </a:solidFill>
                <a:latin typeface="Times New Roman"/>
                <a:cs typeface="Times New Roman"/>
              </a:rPr>
              <a:t>dataset </a:t>
            </a:r>
            <a:r>
              <a:rPr sz="2000" spc="15" dirty="0">
                <a:solidFill>
                  <a:srgbClr val="DFE6CF"/>
                </a:solidFill>
                <a:latin typeface="Times New Roman"/>
                <a:cs typeface="Times New Roman"/>
              </a:rPr>
              <a:t>that </a:t>
            </a:r>
            <a:r>
              <a:rPr sz="2000" spc="-50" dirty="0">
                <a:solidFill>
                  <a:srgbClr val="DFE6CF"/>
                </a:solidFill>
                <a:latin typeface="Times New Roman"/>
                <a:cs typeface="Times New Roman"/>
              </a:rPr>
              <a:t>contains </a:t>
            </a:r>
            <a:r>
              <a:rPr sz="2000" spc="-10" dirty="0">
                <a:solidFill>
                  <a:srgbClr val="DFE6CF"/>
                </a:solidFill>
                <a:latin typeface="Times New Roman"/>
                <a:cs typeface="Times New Roman"/>
              </a:rPr>
              <a:t>the </a:t>
            </a:r>
            <a:r>
              <a:rPr sz="2000" spc="100" dirty="0">
                <a:solidFill>
                  <a:srgbClr val="DFE6CF"/>
                </a:solidFill>
                <a:latin typeface="Times New Roman"/>
                <a:cs typeface="Times New Roman"/>
              </a:rPr>
              <a:t>5 </a:t>
            </a:r>
            <a:r>
              <a:rPr sz="2000" spc="-25" dirty="0">
                <a:solidFill>
                  <a:srgbClr val="DFE6CF"/>
                </a:solidFill>
                <a:latin typeface="Times New Roman"/>
                <a:cs typeface="Times New Roman"/>
              </a:rPr>
              <a:t>boroughs </a:t>
            </a:r>
            <a:r>
              <a:rPr sz="2000" spc="65" dirty="0">
                <a:solidFill>
                  <a:srgbClr val="DFE6CF"/>
                </a:solidFill>
                <a:latin typeface="Times New Roman"/>
                <a:cs typeface="Times New Roman"/>
              </a:rPr>
              <a:t>and </a:t>
            </a:r>
            <a:r>
              <a:rPr sz="2000" spc="-15" dirty="0">
                <a:solidFill>
                  <a:srgbClr val="DFE6CF"/>
                </a:solidFill>
                <a:latin typeface="Times New Roman"/>
                <a:cs typeface="Times New Roman"/>
              </a:rPr>
              <a:t>the neighborhoods </a:t>
            </a:r>
            <a:r>
              <a:rPr sz="2000" spc="15" dirty="0">
                <a:solidFill>
                  <a:srgbClr val="DFE6CF"/>
                </a:solidFill>
                <a:latin typeface="Times New Roman"/>
                <a:cs typeface="Times New Roman"/>
              </a:rPr>
              <a:t>that  </a:t>
            </a:r>
            <a:r>
              <a:rPr sz="2000" spc="-40" dirty="0">
                <a:solidFill>
                  <a:srgbClr val="DFE6CF"/>
                </a:solidFill>
                <a:latin typeface="Times New Roman"/>
                <a:cs typeface="Times New Roman"/>
              </a:rPr>
              <a:t>exist </a:t>
            </a:r>
            <a:r>
              <a:rPr sz="2000" spc="-125" dirty="0">
                <a:solidFill>
                  <a:srgbClr val="DFE6CF"/>
                </a:solidFill>
                <a:latin typeface="Times New Roman"/>
                <a:cs typeface="Times New Roman"/>
              </a:rPr>
              <a:t>in </a:t>
            </a:r>
            <a:r>
              <a:rPr sz="2000" spc="40" dirty="0">
                <a:solidFill>
                  <a:srgbClr val="DFE6CF"/>
                </a:solidFill>
                <a:latin typeface="Times New Roman"/>
                <a:cs typeface="Times New Roman"/>
              </a:rPr>
              <a:t>each </a:t>
            </a:r>
            <a:r>
              <a:rPr sz="2000" spc="-10" dirty="0">
                <a:solidFill>
                  <a:srgbClr val="DFE6CF"/>
                </a:solidFill>
                <a:latin typeface="Times New Roman"/>
                <a:cs typeface="Times New Roman"/>
              </a:rPr>
              <a:t>borough </a:t>
            </a:r>
            <a:r>
              <a:rPr sz="2000" spc="50" dirty="0">
                <a:solidFill>
                  <a:srgbClr val="DFE6CF"/>
                </a:solidFill>
                <a:latin typeface="Times New Roman"/>
                <a:cs typeface="Times New Roman"/>
              </a:rPr>
              <a:t>as </a:t>
            </a:r>
            <a:r>
              <a:rPr sz="2000" spc="-70" dirty="0">
                <a:solidFill>
                  <a:srgbClr val="DFE6CF"/>
                </a:solidFill>
                <a:latin typeface="Times New Roman"/>
                <a:cs typeface="Times New Roman"/>
              </a:rPr>
              <a:t>well </a:t>
            </a:r>
            <a:r>
              <a:rPr sz="2000" spc="50" dirty="0">
                <a:solidFill>
                  <a:srgbClr val="DFE6CF"/>
                </a:solidFill>
                <a:latin typeface="Times New Roman"/>
                <a:cs typeface="Times New Roman"/>
              </a:rPr>
              <a:t>as </a:t>
            </a:r>
            <a:r>
              <a:rPr sz="2000" spc="-10" dirty="0">
                <a:solidFill>
                  <a:srgbClr val="DFE6CF"/>
                </a:solidFill>
                <a:latin typeface="Times New Roman"/>
                <a:cs typeface="Times New Roman"/>
              </a:rPr>
              <a:t>the </a:t>
            </a:r>
            <a:r>
              <a:rPr sz="2000" spc="5" dirty="0">
                <a:solidFill>
                  <a:srgbClr val="DFE6CF"/>
                </a:solidFill>
                <a:latin typeface="Times New Roman"/>
                <a:cs typeface="Times New Roman"/>
              </a:rPr>
              <a:t>latitude </a:t>
            </a:r>
            <a:r>
              <a:rPr sz="2000" spc="65" dirty="0">
                <a:solidFill>
                  <a:srgbClr val="DFE6CF"/>
                </a:solidFill>
                <a:latin typeface="Times New Roman"/>
                <a:cs typeface="Times New Roman"/>
              </a:rPr>
              <a:t>and </a:t>
            </a:r>
            <a:r>
              <a:rPr sz="2000" spc="-20" dirty="0">
                <a:solidFill>
                  <a:srgbClr val="DFE6CF"/>
                </a:solidFill>
                <a:latin typeface="Times New Roman"/>
                <a:cs typeface="Times New Roman"/>
              </a:rPr>
              <a:t>longitude </a:t>
            </a:r>
            <a:r>
              <a:rPr sz="2000" spc="-5" dirty="0">
                <a:solidFill>
                  <a:srgbClr val="DFE6CF"/>
                </a:solidFill>
                <a:latin typeface="Times New Roman"/>
                <a:cs typeface="Times New Roman"/>
              </a:rPr>
              <a:t>coordinates </a:t>
            </a:r>
            <a:r>
              <a:rPr sz="2000" dirty="0">
                <a:solidFill>
                  <a:srgbClr val="DFE6CF"/>
                </a:solidFill>
                <a:latin typeface="Times New Roman"/>
                <a:cs typeface="Times New Roman"/>
              </a:rPr>
              <a:t>of  </a:t>
            </a:r>
            <a:r>
              <a:rPr sz="2000" spc="40" dirty="0">
                <a:solidFill>
                  <a:srgbClr val="DFE6CF"/>
                </a:solidFill>
                <a:latin typeface="Times New Roman"/>
                <a:cs typeface="Times New Roman"/>
              </a:rPr>
              <a:t>each </a:t>
            </a:r>
            <a:r>
              <a:rPr sz="2000" spc="-10" dirty="0">
                <a:solidFill>
                  <a:srgbClr val="DFE6CF"/>
                </a:solidFill>
                <a:latin typeface="Times New Roman"/>
                <a:cs typeface="Times New Roman"/>
              </a:rPr>
              <a:t>neighborhood.</a:t>
            </a:r>
            <a:endParaRPr sz="2000">
              <a:latin typeface="Times New Roman"/>
              <a:cs typeface="Times New Roman"/>
            </a:endParaRPr>
          </a:p>
          <a:p>
            <a:pPr marL="286385" marR="1600200" indent="-273685">
              <a:lnSpc>
                <a:spcPct val="100000"/>
              </a:lnSpc>
              <a:spcBef>
                <a:spcPts val="475"/>
              </a:spcBef>
              <a:buClr>
                <a:srgbClr val="ACC1C8"/>
              </a:buClr>
              <a:buChar char="•"/>
              <a:tabLst>
                <a:tab pos="286385" algn="l"/>
                <a:tab pos="287020" algn="l"/>
              </a:tabLst>
            </a:pPr>
            <a:r>
              <a:rPr sz="2000" spc="-175" dirty="0">
                <a:solidFill>
                  <a:srgbClr val="DFE6CF"/>
                </a:solidFill>
                <a:latin typeface="Times New Roman"/>
                <a:cs typeface="Times New Roman"/>
              </a:rPr>
              <a:t>This </a:t>
            </a:r>
            <a:r>
              <a:rPr sz="2000" spc="75" dirty="0">
                <a:solidFill>
                  <a:srgbClr val="DFE6CF"/>
                </a:solidFill>
                <a:latin typeface="Times New Roman"/>
                <a:cs typeface="Times New Roman"/>
              </a:rPr>
              <a:t>dataset </a:t>
            </a:r>
            <a:r>
              <a:rPr sz="2000" spc="-50" dirty="0">
                <a:solidFill>
                  <a:srgbClr val="DFE6CF"/>
                </a:solidFill>
                <a:latin typeface="Times New Roman"/>
                <a:cs typeface="Times New Roman"/>
              </a:rPr>
              <a:t>exists </a:t>
            </a:r>
            <a:r>
              <a:rPr sz="2000" spc="-10" dirty="0">
                <a:solidFill>
                  <a:srgbClr val="DFE6CF"/>
                </a:solidFill>
                <a:latin typeface="Times New Roman"/>
                <a:cs typeface="Times New Roman"/>
              </a:rPr>
              <a:t>for </a:t>
            </a:r>
            <a:r>
              <a:rPr sz="2000" spc="55" dirty="0">
                <a:solidFill>
                  <a:srgbClr val="DFE6CF"/>
                </a:solidFill>
                <a:latin typeface="Times New Roman"/>
                <a:cs typeface="Times New Roman"/>
              </a:rPr>
              <a:t>free </a:t>
            </a:r>
            <a:r>
              <a:rPr sz="2000" spc="-55" dirty="0">
                <a:solidFill>
                  <a:srgbClr val="DFE6CF"/>
                </a:solidFill>
                <a:latin typeface="Times New Roman"/>
                <a:cs typeface="Times New Roman"/>
              </a:rPr>
              <a:t>on </a:t>
            </a:r>
            <a:r>
              <a:rPr sz="2000" spc="-10" dirty="0">
                <a:solidFill>
                  <a:srgbClr val="DFE6CF"/>
                </a:solidFill>
                <a:latin typeface="Times New Roman"/>
                <a:cs typeface="Times New Roman"/>
              </a:rPr>
              <a:t>the </a:t>
            </a:r>
            <a:r>
              <a:rPr sz="2000" spc="-15" dirty="0">
                <a:solidFill>
                  <a:srgbClr val="DFE6CF"/>
                </a:solidFill>
                <a:latin typeface="Times New Roman"/>
                <a:cs typeface="Times New Roman"/>
              </a:rPr>
              <a:t>web. </a:t>
            </a:r>
            <a:r>
              <a:rPr sz="2000" spc="-210" dirty="0">
                <a:solidFill>
                  <a:srgbClr val="DFE6CF"/>
                </a:solidFill>
                <a:latin typeface="Times New Roman"/>
                <a:cs typeface="Times New Roman"/>
              </a:rPr>
              <a:t>Link </a:t>
            </a:r>
            <a:r>
              <a:rPr sz="2000" spc="-10" dirty="0">
                <a:solidFill>
                  <a:srgbClr val="DFE6CF"/>
                </a:solidFill>
                <a:latin typeface="Times New Roman"/>
                <a:cs typeface="Times New Roman"/>
              </a:rPr>
              <a:t>to the </a:t>
            </a:r>
            <a:r>
              <a:rPr sz="2000" spc="70" dirty="0">
                <a:solidFill>
                  <a:srgbClr val="DFE6CF"/>
                </a:solidFill>
                <a:latin typeface="Times New Roman"/>
                <a:cs typeface="Times New Roman"/>
              </a:rPr>
              <a:t>dataset </a:t>
            </a:r>
            <a:r>
              <a:rPr sz="2000" spc="-114" dirty="0">
                <a:solidFill>
                  <a:srgbClr val="DFE6CF"/>
                </a:solidFill>
                <a:latin typeface="Times New Roman"/>
                <a:cs typeface="Times New Roman"/>
              </a:rPr>
              <a:t>is </a:t>
            </a:r>
            <a:r>
              <a:rPr sz="2000" spc="-120" dirty="0">
                <a:solidFill>
                  <a:srgbClr val="DFE6CF"/>
                </a:solidFill>
                <a:latin typeface="Times New Roman"/>
                <a:cs typeface="Times New Roman"/>
              </a:rPr>
              <a:t>: </a:t>
            </a:r>
            <a:r>
              <a:rPr sz="2000" u="heavy" spc="-120" dirty="0">
                <a:solidFill>
                  <a:srgbClr val="66AACD"/>
                </a:solidFill>
                <a:uFill>
                  <a:solidFill>
                    <a:srgbClr val="66AACD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000" u="heavy" spc="45" dirty="0">
                <a:solidFill>
                  <a:srgbClr val="66AACD"/>
                </a:solidFill>
                <a:uFill>
                  <a:solidFill>
                    <a:srgbClr val="66AACD"/>
                  </a:solidFill>
                </a:uFill>
                <a:latin typeface="Times New Roman"/>
                <a:cs typeface="Times New Roman"/>
              </a:rPr>
              <a:t>https://geo.nyu.edu/catalog/nyu_2451_34572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037332" y="4206240"/>
            <a:ext cx="4328159" cy="22418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96768" y="1306068"/>
            <a:ext cx="1034796" cy="3060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297680" y="1301496"/>
            <a:ext cx="2630424" cy="3154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088123" y="1473708"/>
            <a:ext cx="141732" cy="7162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385304" y="1315212"/>
            <a:ext cx="201295" cy="291465"/>
          </a:xfrm>
          <a:custGeom>
            <a:avLst/>
            <a:gdLst/>
            <a:ahLst/>
            <a:cxnLst/>
            <a:rect l="l" t="t" r="r" b="b"/>
            <a:pathLst>
              <a:path w="201295" h="291465">
                <a:moveTo>
                  <a:pt x="64008" y="108204"/>
                </a:moveTo>
                <a:lnTo>
                  <a:pt x="0" y="108204"/>
                </a:lnTo>
                <a:lnTo>
                  <a:pt x="1976" y="83581"/>
                </a:lnTo>
                <a:lnTo>
                  <a:pt x="17359" y="43481"/>
                </a:lnTo>
                <a:lnTo>
                  <a:pt x="47101" y="15430"/>
                </a:lnTo>
                <a:lnTo>
                  <a:pt x="84915" y="1714"/>
                </a:lnTo>
                <a:lnTo>
                  <a:pt x="106680" y="0"/>
                </a:lnTo>
                <a:lnTo>
                  <a:pt x="126396" y="1452"/>
                </a:lnTo>
                <a:lnTo>
                  <a:pt x="175260" y="24384"/>
                </a:lnTo>
                <a:lnTo>
                  <a:pt x="194557" y="51816"/>
                </a:lnTo>
                <a:lnTo>
                  <a:pt x="100584" y="51816"/>
                </a:lnTo>
                <a:lnTo>
                  <a:pt x="92011" y="52673"/>
                </a:lnTo>
                <a:lnTo>
                  <a:pt x="66865" y="82867"/>
                </a:lnTo>
                <a:lnTo>
                  <a:pt x="64793" y="94464"/>
                </a:lnTo>
                <a:lnTo>
                  <a:pt x="64008" y="108204"/>
                </a:lnTo>
                <a:close/>
              </a:path>
              <a:path w="201295" h="291465">
                <a:moveTo>
                  <a:pt x="201168" y="291084"/>
                </a:moveTo>
                <a:lnTo>
                  <a:pt x="3048" y="291084"/>
                </a:lnTo>
                <a:lnTo>
                  <a:pt x="99060" y="167640"/>
                </a:lnTo>
                <a:lnTo>
                  <a:pt x="109394" y="154495"/>
                </a:lnTo>
                <a:lnTo>
                  <a:pt x="117729" y="142494"/>
                </a:lnTo>
                <a:lnTo>
                  <a:pt x="136398" y="105918"/>
                </a:lnTo>
                <a:lnTo>
                  <a:pt x="138684" y="89916"/>
                </a:lnTo>
                <a:lnTo>
                  <a:pt x="138088" y="82200"/>
                </a:lnTo>
                <a:lnTo>
                  <a:pt x="108299" y="52411"/>
                </a:lnTo>
                <a:lnTo>
                  <a:pt x="100584" y="51816"/>
                </a:lnTo>
                <a:lnTo>
                  <a:pt x="194557" y="51816"/>
                </a:lnTo>
                <a:lnTo>
                  <a:pt x="199477" y="68318"/>
                </a:lnTo>
                <a:lnTo>
                  <a:pt x="201168" y="86868"/>
                </a:lnTo>
                <a:lnTo>
                  <a:pt x="199191" y="105727"/>
                </a:lnTo>
                <a:lnTo>
                  <a:pt x="183808" y="146875"/>
                </a:lnTo>
                <a:lnTo>
                  <a:pt x="153924" y="193548"/>
                </a:lnTo>
                <a:lnTo>
                  <a:pt x="128016" y="228600"/>
                </a:lnTo>
                <a:lnTo>
                  <a:pt x="120396" y="237744"/>
                </a:lnTo>
                <a:lnTo>
                  <a:pt x="201168" y="237744"/>
                </a:lnTo>
                <a:lnTo>
                  <a:pt x="201168" y="291084"/>
                </a:lnTo>
                <a:close/>
              </a:path>
            </a:pathLst>
          </a:custGeom>
          <a:solidFill>
            <a:srgbClr val="FDFDF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379207" y="1307592"/>
            <a:ext cx="215265" cy="304800"/>
          </a:xfrm>
          <a:custGeom>
            <a:avLst/>
            <a:gdLst/>
            <a:ahLst/>
            <a:cxnLst/>
            <a:rect l="l" t="t" r="r" b="b"/>
            <a:pathLst>
              <a:path w="215265" h="304800">
                <a:moveTo>
                  <a:pt x="73152" y="121920"/>
                </a:moveTo>
                <a:lnTo>
                  <a:pt x="3048" y="121920"/>
                </a:lnTo>
                <a:lnTo>
                  <a:pt x="0" y="118872"/>
                </a:lnTo>
                <a:lnTo>
                  <a:pt x="0" y="102108"/>
                </a:lnTo>
                <a:lnTo>
                  <a:pt x="1524" y="89916"/>
                </a:lnTo>
                <a:lnTo>
                  <a:pt x="4572" y="79248"/>
                </a:lnTo>
                <a:lnTo>
                  <a:pt x="7620" y="67056"/>
                </a:lnTo>
                <a:lnTo>
                  <a:pt x="39624" y="22860"/>
                </a:lnTo>
                <a:lnTo>
                  <a:pt x="89916" y="1524"/>
                </a:lnTo>
                <a:lnTo>
                  <a:pt x="100584" y="0"/>
                </a:lnTo>
                <a:lnTo>
                  <a:pt x="123444" y="0"/>
                </a:lnTo>
                <a:lnTo>
                  <a:pt x="132588" y="1524"/>
                </a:lnTo>
                <a:lnTo>
                  <a:pt x="143256" y="3048"/>
                </a:lnTo>
                <a:lnTo>
                  <a:pt x="152400" y="6096"/>
                </a:lnTo>
                <a:lnTo>
                  <a:pt x="167640" y="13716"/>
                </a:lnTo>
                <a:lnTo>
                  <a:pt x="102108" y="13716"/>
                </a:lnTo>
                <a:lnTo>
                  <a:pt x="92964" y="15240"/>
                </a:lnTo>
                <a:lnTo>
                  <a:pt x="82296" y="16764"/>
                </a:lnTo>
                <a:lnTo>
                  <a:pt x="73152" y="19812"/>
                </a:lnTo>
                <a:lnTo>
                  <a:pt x="65532" y="24384"/>
                </a:lnTo>
                <a:lnTo>
                  <a:pt x="56388" y="28956"/>
                </a:lnTo>
                <a:lnTo>
                  <a:pt x="24384" y="62484"/>
                </a:lnTo>
                <a:lnTo>
                  <a:pt x="13716" y="103632"/>
                </a:lnTo>
                <a:lnTo>
                  <a:pt x="13716" y="108204"/>
                </a:lnTo>
                <a:lnTo>
                  <a:pt x="6096" y="108204"/>
                </a:lnTo>
                <a:lnTo>
                  <a:pt x="13716" y="115824"/>
                </a:lnTo>
                <a:lnTo>
                  <a:pt x="76200" y="115824"/>
                </a:lnTo>
                <a:lnTo>
                  <a:pt x="76200" y="118872"/>
                </a:lnTo>
                <a:lnTo>
                  <a:pt x="73152" y="121920"/>
                </a:lnTo>
                <a:close/>
              </a:path>
              <a:path w="215265" h="304800">
                <a:moveTo>
                  <a:pt x="201168" y="251460"/>
                </a:moveTo>
                <a:lnTo>
                  <a:pt x="123444" y="251460"/>
                </a:lnTo>
                <a:lnTo>
                  <a:pt x="120396" y="248412"/>
                </a:lnTo>
                <a:lnTo>
                  <a:pt x="118872" y="245364"/>
                </a:lnTo>
                <a:lnTo>
                  <a:pt x="118872" y="242316"/>
                </a:lnTo>
                <a:lnTo>
                  <a:pt x="120396" y="240792"/>
                </a:lnTo>
                <a:lnTo>
                  <a:pt x="143256" y="213360"/>
                </a:lnTo>
                <a:lnTo>
                  <a:pt x="149352" y="205740"/>
                </a:lnTo>
                <a:lnTo>
                  <a:pt x="153924" y="198120"/>
                </a:lnTo>
                <a:lnTo>
                  <a:pt x="170688" y="172212"/>
                </a:lnTo>
                <a:lnTo>
                  <a:pt x="193548" y="131064"/>
                </a:lnTo>
                <a:lnTo>
                  <a:pt x="199644" y="112776"/>
                </a:lnTo>
                <a:lnTo>
                  <a:pt x="199644" y="103632"/>
                </a:lnTo>
                <a:lnTo>
                  <a:pt x="201168" y="94488"/>
                </a:lnTo>
                <a:lnTo>
                  <a:pt x="201168" y="85344"/>
                </a:lnTo>
                <a:lnTo>
                  <a:pt x="198120" y="70104"/>
                </a:lnTo>
                <a:lnTo>
                  <a:pt x="176784" y="36576"/>
                </a:lnTo>
                <a:lnTo>
                  <a:pt x="163068" y="27432"/>
                </a:lnTo>
                <a:lnTo>
                  <a:pt x="156972" y="22860"/>
                </a:lnTo>
                <a:lnTo>
                  <a:pt x="149352" y="19812"/>
                </a:lnTo>
                <a:lnTo>
                  <a:pt x="140208" y="16764"/>
                </a:lnTo>
                <a:lnTo>
                  <a:pt x="121920" y="13716"/>
                </a:lnTo>
                <a:lnTo>
                  <a:pt x="167640" y="13716"/>
                </a:lnTo>
                <a:lnTo>
                  <a:pt x="170688" y="15240"/>
                </a:lnTo>
                <a:lnTo>
                  <a:pt x="178308" y="19812"/>
                </a:lnTo>
                <a:lnTo>
                  <a:pt x="185928" y="25908"/>
                </a:lnTo>
                <a:lnTo>
                  <a:pt x="192024" y="33528"/>
                </a:lnTo>
                <a:lnTo>
                  <a:pt x="198120" y="39624"/>
                </a:lnTo>
                <a:lnTo>
                  <a:pt x="202692" y="48768"/>
                </a:lnTo>
                <a:lnTo>
                  <a:pt x="207264" y="56388"/>
                </a:lnTo>
                <a:lnTo>
                  <a:pt x="213360" y="74676"/>
                </a:lnTo>
                <a:lnTo>
                  <a:pt x="213360" y="83820"/>
                </a:lnTo>
                <a:lnTo>
                  <a:pt x="214884" y="92964"/>
                </a:lnTo>
                <a:lnTo>
                  <a:pt x="210312" y="124968"/>
                </a:lnTo>
                <a:lnTo>
                  <a:pt x="196596" y="156972"/>
                </a:lnTo>
                <a:lnTo>
                  <a:pt x="190500" y="169164"/>
                </a:lnTo>
                <a:lnTo>
                  <a:pt x="182880" y="179832"/>
                </a:lnTo>
                <a:lnTo>
                  <a:pt x="164592" y="205740"/>
                </a:lnTo>
                <a:lnTo>
                  <a:pt x="160020" y="213360"/>
                </a:lnTo>
                <a:lnTo>
                  <a:pt x="153924" y="220980"/>
                </a:lnTo>
                <a:lnTo>
                  <a:pt x="146304" y="230124"/>
                </a:lnTo>
                <a:lnTo>
                  <a:pt x="141224" y="237744"/>
                </a:lnTo>
                <a:lnTo>
                  <a:pt x="126492" y="237744"/>
                </a:lnTo>
                <a:lnTo>
                  <a:pt x="131064" y="249936"/>
                </a:lnTo>
                <a:lnTo>
                  <a:pt x="201168" y="249936"/>
                </a:lnTo>
                <a:lnTo>
                  <a:pt x="201168" y="251460"/>
                </a:lnTo>
                <a:close/>
              </a:path>
              <a:path w="215265" h="304800">
                <a:moveTo>
                  <a:pt x="62484" y="114300"/>
                </a:moveTo>
                <a:lnTo>
                  <a:pt x="64008" y="100584"/>
                </a:lnTo>
                <a:lnTo>
                  <a:pt x="67056" y="88392"/>
                </a:lnTo>
                <a:lnTo>
                  <a:pt x="70104" y="79248"/>
                </a:lnTo>
                <a:lnTo>
                  <a:pt x="70104" y="77724"/>
                </a:lnTo>
                <a:lnTo>
                  <a:pt x="73152" y="70104"/>
                </a:lnTo>
                <a:lnTo>
                  <a:pt x="74676" y="70104"/>
                </a:lnTo>
                <a:lnTo>
                  <a:pt x="74676" y="68580"/>
                </a:lnTo>
                <a:lnTo>
                  <a:pt x="79248" y="62484"/>
                </a:lnTo>
                <a:lnTo>
                  <a:pt x="80772" y="62484"/>
                </a:lnTo>
                <a:lnTo>
                  <a:pt x="80772" y="60960"/>
                </a:lnTo>
                <a:lnTo>
                  <a:pt x="86868" y="57912"/>
                </a:lnTo>
                <a:lnTo>
                  <a:pt x="88392" y="56388"/>
                </a:lnTo>
                <a:lnTo>
                  <a:pt x="96012" y="53340"/>
                </a:lnTo>
                <a:lnTo>
                  <a:pt x="117348" y="53340"/>
                </a:lnTo>
                <a:lnTo>
                  <a:pt x="123444" y="56388"/>
                </a:lnTo>
                <a:lnTo>
                  <a:pt x="124968" y="56388"/>
                </a:lnTo>
                <a:lnTo>
                  <a:pt x="131064" y="59436"/>
                </a:lnTo>
                <a:lnTo>
                  <a:pt x="132588" y="59436"/>
                </a:lnTo>
                <a:lnTo>
                  <a:pt x="132588" y="60960"/>
                </a:lnTo>
                <a:lnTo>
                  <a:pt x="138684" y="65532"/>
                </a:lnTo>
                <a:lnTo>
                  <a:pt x="140208" y="65532"/>
                </a:lnTo>
                <a:lnTo>
                  <a:pt x="141351" y="67056"/>
                </a:lnTo>
                <a:lnTo>
                  <a:pt x="100584" y="67056"/>
                </a:lnTo>
                <a:lnTo>
                  <a:pt x="96774" y="68580"/>
                </a:lnTo>
                <a:lnTo>
                  <a:pt x="94488" y="68580"/>
                </a:lnTo>
                <a:lnTo>
                  <a:pt x="90424" y="71628"/>
                </a:lnTo>
                <a:lnTo>
                  <a:pt x="89916" y="71628"/>
                </a:lnTo>
                <a:lnTo>
                  <a:pt x="88392" y="73152"/>
                </a:lnTo>
                <a:lnTo>
                  <a:pt x="88773" y="73152"/>
                </a:lnTo>
                <a:lnTo>
                  <a:pt x="85344" y="77724"/>
                </a:lnTo>
                <a:lnTo>
                  <a:pt x="85953" y="77724"/>
                </a:lnTo>
                <a:lnTo>
                  <a:pt x="83210" y="82296"/>
                </a:lnTo>
                <a:lnTo>
                  <a:pt x="82296" y="82296"/>
                </a:lnTo>
                <a:lnTo>
                  <a:pt x="79248" y="92964"/>
                </a:lnTo>
                <a:lnTo>
                  <a:pt x="77724" y="103632"/>
                </a:lnTo>
                <a:lnTo>
                  <a:pt x="77152" y="108204"/>
                </a:lnTo>
                <a:lnTo>
                  <a:pt x="70104" y="108204"/>
                </a:lnTo>
                <a:lnTo>
                  <a:pt x="62484" y="114300"/>
                </a:lnTo>
                <a:close/>
              </a:path>
              <a:path w="215265" h="304800">
                <a:moveTo>
                  <a:pt x="129540" y="76200"/>
                </a:moveTo>
                <a:lnTo>
                  <a:pt x="124968" y="71628"/>
                </a:lnTo>
                <a:lnTo>
                  <a:pt x="118872" y="68580"/>
                </a:lnTo>
                <a:lnTo>
                  <a:pt x="120396" y="68580"/>
                </a:lnTo>
                <a:lnTo>
                  <a:pt x="112776" y="67056"/>
                </a:lnTo>
                <a:lnTo>
                  <a:pt x="141351" y="67056"/>
                </a:lnTo>
                <a:lnTo>
                  <a:pt x="144780" y="71628"/>
                </a:lnTo>
                <a:lnTo>
                  <a:pt x="144780" y="73152"/>
                </a:lnTo>
                <a:lnTo>
                  <a:pt x="145542" y="74676"/>
                </a:lnTo>
                <a:lnTo>
                  <a:pt x="129540" y="74676"/>
                </a:lnTo>
                <a:lnTo>
                  <a:pt x="129540" y="76200"/>
                </a:lnTo>
                <a:close/>
              </a:path>
              <a:path w="215265" h="304800">
                <a:moveTo>
                  <a:pt x="92964" y="70104"/>
                </a:moveTo>
                <a:lnTo>
                  <a:pt x="94488" y="68580"/>
                </a:lnTo>
                <a:lnTo>
                  <a:pt x="96774" y="68580"/>
                </a:lnTo>
                <a:lnTo>
                  <a:pt x="92964" y="70104"/>
                </a:lnTo>
                <a:close/>
              </a:path>
              <a:path w="215265" h="304800">
                <a:moveTo>
                  <a:pt x="88392" y="73152"/>
                </a:moveTo>
                <a:lnTo>
                  <a:pt x="89916" y="71628"/>
                </a:lnTo>
                <a:lnTo>
                  <a:pt x="89262" y="72498"/>
                </a:lnTo>
                <a:lnTo>
                  <a:pt x="88392" y="73152"/>
                </a:lnTo>
                <a:close/>
              </a:path>
              <a:path w="215265" h="304800">
                <a:moveTo>
                  <a:pt x="89262" y="72498"/>
                </a:moveTo>
                <a:lnTo>
                  <a:pt x="89916" y="71628"/>
                </a:lnTo>
                <a:lnTo>
                  <a:pt x="90424" y="71628"/>
                </a:lnTo>
                <a:lnTo>
                  <a:pt x="89262" y="72498"/>
                </a:lnTo>
                <a:close/>
              </a:path>
              <a:path w="215265" h="304800">
                <a:moveTo>
                  <a:pt x="88773" y="73152"/>
                </a:moveTo>
                <a:lnTo>
                  <a:pt x="88392" y="73152"/>
                </a:lnTo>
                <a:lnTo>
                  <a:pt x="89262" y="72498"/>
                </a:lnTo>
                <a:lnTo>
                  <a:pt x="88773" y="73152"/>
                </a:lnTo>
                <a:close/>
              </a:path>
              <a:path w="215265" h="304800">
                <a:moveTo>
                  <a:pt x="149352" y="80772"/>
                </a:moveTo>
                <a:lnTo>
                  <a:pt x="134112" y="80772"/>
                </a:lnTo>
                <a:lnTo>
                  <a:pt x="129540" y="74676"/>
                </a:lnTo>
                <a:lnTo>
                  <a:pt x="145542" y="74676"/>
                </a:lnTo>
                <a:lnTo>
                  <a:pt x="147828" y="79248"/>
                </a:lnTo>
                <a:lnTo>
                  <a:pt x="149352" y="79248"/>
                </a:lnTo>
                <a:lnTo>
                  <a:pt x="149352" y="80772"/>
                </a:lnTo>
                <a:close/>
              </a:path>
              <a:path w="215265" h="304800">
                <a:moveTo>
                  <a:pt x="85953" y="77724"/>
                </a:moveTo>
                <a:lnTo>
                  <a:pt x="85344" y="77724"/>
                </a:lnTo>
                <a:lnTo>
                  <a:pt x="86868" y="76200"/>
                </a:lnTo>
                <a:lnTo>
                  <a:pt x="85953" y="77724"/>
                </a:lnTo>
                <a:close/>
              </a:path>
              <a:path w="215265" h="304800">
                <a:moveTo>
                  <a:pt x="135636" y="85344"/>
                </a:moveTo>
                <a:lnTo>
                  <a:pt x="132588" y="79248"/>
                </a:lnTo>
                <a:lnTo>
                  <a:pt x="134112" y="80772"/>
                </a:lnTo>
                <a:lnTo>
                  <a:pt x="149352" y="80772"/>
                </a:lnTo>
                <a:lnTo>
                  <a:pt x="149961" y="83820"/>
                </a:lnTo>
                <a:lnTo>
                  <a:pt x="135636" y="83820"/>
                </a:lnTo>
                <a:lnTo>
                  <a:pt x="135636" y="85344"/>
                </a:lnTo>
                <a:close/>
              </a:path>
              <a:path w="215265" h="304800">
                <a:moveTo>
                  <a:pt x="82296" y="83820"/>
                </a:moveTo>
                <a:lnTo>
                  <a:pt x="82296" y="82296"/>
                </a:lnTo>
                <a:lnTo>
                  <a:pt x="83210" y="82296"/>
                </a:lnTo>
                <a:lnTo>
                  <a:pt x="82296" y="83820"/>
                </a:lnTo>
                <a:close/>
              </a:path>
              <a:path w="215265" h="304800">
                <a:moveTo>
                  <a:pt x="137160" y="91440"/>
                </a:moveTo>
                <a:lnTo>
                  <a:pt x="135636" y="83820"/>
                </a:lnTo>
                <a:lnTo>
                  <a:pt x="149961" y="83820"/>
                </a:lnTo>
                <a:lnTo>
                  <a:pt x="150876" y="88392"/>
                </a:lnTo>
                <a:lnTo>
                  <a:pt x="151130" y="89916"/>
                </a:lnTo>
                <a:lnTo>
                  <a:pt x="137160" y="89916"/>
                </a:lnTo>
                <a:lnTo>
                  <a:pt x="137160" y="91440"/>
                </a:lnTo>
                <a:close/>
              </a:path>
              <a:path w="215265" h="304800">
                <a:moveTo>
                  <a:pt x="211836" y="304800"/>
                </a:moveTo>
                <a:lnTo>
                  <a:pt x="6096" y="304800"/>
                </a:lnTo>
                <a:lnTo>
                  <a:pt x="3048" y="303276"/>
                </a:lnTo>
                <a:lnTo>
                  <a:pt x="3048" y="301752"/>
                </a:lnTo>
                <a:lnTo>
                  <a:pt x="1524" y="298704"/>
                </a:lnTo>
                <a:lnTo>
                  <a:pt x="1524" y="295656"/>
                </a:lnTo>
                <a:lnTo>
                  <a:pt x="3048" y="294132"/>
                </a:lnTo>
                <a:lnTo>
                  <a:pt x="100584" y="170688"/>
                </a:lnTo>
                <a:lnTo>
                  <a:pt x="109728" y="156972"/>
                </a:lnTo>
                <a:lnTo>
                  <a:pt x="118872" y="146304"/>
                </a:lnTo>
                <a:lnTo>
                  <a:pt x="124968" y="135636"/>
                </a:lnTo>
                <a:lnTo>
                  <a:pt x="129540" y="126492"/>
                </a:lnTo>
                <a:lnTo>
                  <a:pt x="134112" y="118872"/>
                </a:lnTo>
                <a:lnTo>
                  <a:pt x="137160" y="111252"/>
                </a:lnTo>
                <a:lnTo>
                  <a:pt x="137160" y="103632"/>
                </a:lnTo>
                <a:lnTo>
                  <a:pt x="138684" y="97536"/>
                </a:lnTo>
                <a:lnTo>
                  <a:pt x="137160" y="89916"/>
                </a:lnTo>
                <a:lnTo>
                  <a:pt x="151130" y="89916"/>
                </a:lnTo>
                <a:lnTo>
                  <a:pt x="152400" y="97536"/>
                </a:lnTo>
                <a:lnTo>
                  <a:pt x="149352" y="115824"/>
                </a:lnTo>
                <a:lnTo>
                  <a:pt x="146304" y="124968"/>
                </a:lnTo>
                <a:lnTo>
                  <a:pt x="137160" y="143256"/>
                </a:lnTo>
                <a:lnTo>
                  <a:pt x="129540" y="153924"/>
                </a:lnTo>
                <a:lnTo>
                  <a:pt x="121920" y="166116"/>
                </a:lnTo>
                <a:lnTo>
                  <a:pt x="111252" y="179832"/>
                </a:lnTo>
                <a:lnTo>
                  <a:pt x="23349" y="291084"/>
                </a:lnTo>
                <a:lnTo>
                  <a:pt x="9144" y="291084"/>
                </a:lnTo>
                <a:lnTo>
                  <a:pt x="13716" y="303276"/>
                </a:lnTo>
                <a:lnTo>
                  <a:pt x="213360" y="303276"/>
                </a:lnTo>
                <a:lnTo>
                  <a:pt x="211836" y="304800"/>
                </a:lnTo>
                <a:close/>
              </a:path>
              <a:path w="215265" h="304800">
                <a:moveTo>
                  <a:pt x="13716" y="115824"/>
                </a:moveTo>
                <a:lnTo>
                  <a:pt x="6096" y="108204"/>
                </a:lnTo>
                <a:lnTo>
                  <a:pt x="13716" y="108204"/>
                </a:lnTo>
                <a:lnTo>
                  <a:pt x="13716" y="115824"/>
                </a:lnTo>
                <a:close/>
              </a:path>
              <a:path w="215265" h="304800">
                <a:moveTo>
                  <a:pt x="76200" y="115824"/>
                </a:moveTo>
                <a:lnTo>
                  <a:pt x="13716" y="115824"/>
                </a:lnTo>
                <a:lnTo>
                  <a:pt x="13716" y="108204"/>
                </a:lnTo>
                <a:lnTo>
                  <a:pt x="63161" y="108204"/>
                </a:lnTo>
                <a:lnTo>
                  <a:pt x="62484" y="114300"/>
                </a:lnTo>
                <a:lnTo>
                  <a:pt x="76390" y="114300"/>
                </a:lnTo>
                <a:lnTo>
                  <a:pt x="76200" y="115824"/>
                </a:lnTo>
                <a:close/>
              </a:path>
              <a:path w="215265" h="304800">
                <a:moveTo>
                  <a:pt x="76390" y="114300"/>
                </a:moveTo>
                <a:lnTo>
                  <a:pt x="62484" y="114300"/>
                </a:lnTo>
                <a:lnTo>
                  <a:pt x="70104" y="108204"/>
                </a:lnTo>
                <a:lnTo>
                  <a:pt x="77152" y="108204"/>
                </a:lnTo>
                <a:lnTo>
                  <a:pt x="76390" y="114300"/>
                </a:lnTo>
                <a:close/>
              </a:path>
              <a:path w="215265" h="304800">
                <a:moveTo>
                  <a:pt x="131064" y="249936"/>
                </a:moveTo>
                <a:lnTo>
                  <a:pt x="126492" y="237744"/>
                </a:lnTo>
                <a:lnTo>
                  <a:pt x="141224" y="237744"/>
                </a:lnTo>
                <a:lnTo>
                  <a:pt x="140208" y="239268"/>
                </a:lnTo>
                <a:lnTo>
                  <a:pt x="131064" y="249936"/>
                </a:lnTo>
                <a:close/>
              </a:path>
              <a:path w="215265" h="304800">
                <a:moveTo>
                  <a:pt x="201168" y="249936"/>
                </a:moveTo>
                <a:lnTo>
                  <a:pt x="131064" y="249936"/>
                </a:lnTo>
                <a:lnTo>
                  <a:pt x="140208" y="239268"/>
                </a:lnTo>
                <a:lnTo>
                  <a:pt x="141224" y="237744"/>
                </a:lnTo>
                <a:lnTo>
                  <a:pt x="211836" y="237744"/>
                </a:lnTo>
                <a:lnTo>
                  <a:pt x="214884" y="240792"/>
                </a:lnTo>
                <a:lnTo>
                  <a:pt x="214884" y="245364"/>
                </a:lnTo>
                <a:lnTo>
                  <a:pt x="201168" y="245364"/>
                </a:lnTo>
                <a:lnTo>
                  <a:pt x="201168" y="249936"/>
                </a:lnTo>
                <a:close/>
              </a:path>
              <a:path w="215265" h="304800">
                <a:moveTo>
                  <a:pt x="201168" y="298704"/>
                </a:moveTo>
                <a:lnTo>
                  <a:pt x="201168" y="245364"/>
                </a:lnTo>
                <a:lnTo>
                  <a:pt x="207264" y="251460"/>
                </a:lnTo>
                <a:lnTo>
                  <a:pt x="214884" y="251460"/>
                </a:lnTo>
                <a:lnTo>
                  <a:pt x="214884" y="291084"/>
                </a:lnTo>
                <a:lnTo>
                  <a:pt x="207264" y="291084"/>
                </a:lnTo>
                <a:lnTo>
                  <a:pt x="201168" y="298704"/>
                </a:lnTo>
                <a:close/>
              </a:path>
              <a:path w="215265" h="304800">
                <a:moveTo>
                  <a:pt x="214884" y="251460"/>
                </a:moveTo>
                <a:lnTo>
                  <a:pt x="207264" y="251460"/>
                </a:lnTo>
                <a:lnTo>
                  <a:pt x="201168" y="245364"/>
                </a:lnTo>
                <a:lnTo>
                  <a:pt x="214884" y="245364"/>
                </a:lnTo>
                <a:lnTo>
                  <a:pt x="214884" y="251460"/>
                </a:lnTo>
                <a:close/>
              </a:path>
              <a:path w="215265" h="304800">
                <a:moveTo>
                  <a:pt x="13716" y="303276"/>
                </a:moveTo>
                <a:lnTo>
                  <a:pt x="9144" y="291084"/>
                </a:lnTo>
                <a:lnTo>
                  <a:pt x="23349" y="291084"/>
                </a:lnTo>
                <a:lnTo>
                  <a:pt x="13716" y="303276"/>
                </a:lnTo>
                <a:close/>
              </a:path>
              <a:path w="215265" h="304800">
                <a:moveTo>
                  <a:pt x="213360" y="303276"/>
                </a:moveTo>
                <a:lnTo>
                  <a:pt x="13716" y="303276"/>
                </a:lnTo>
                <a:lnTo>
                  <a:pt x="23349" y="291084"/>
                </a:lnTo>
                <a:lnTo>
                  <a:pt x="201168" y="291084"/>
                </a:lnTo>
                <a:lnTo>
                  <a:pt x="201168" y="298704"/>
                </a:lnTo>
                <a:lnTo>
                  <a:pt x="214884" y="298704"/>
                </a:lnTo>
                <a:lnTo>
                  <a:pt x="214884" y="301752"/>
                </a:lnTo>
                <a:lnTo>
                  <a:pt x="213360" y="303276"/>
                </a:lnTo>
                <a:close/>
              </a:path>
              <a:path w="215265" h="304800">
                <a:moveTo>
                  <a:pt x="214884" y="298704"/>
                </a:moveTo>
                <a:lnTo>
                  <a:pt x="201168" y="298704"/>
                </a:lnTo>
                <a:lnTo>
                  <a:pt x="207264" y="291084"/>
                </a:lnTo>
                <a:lnTo>
                  <a:pt x="214884" y="291084"/>
                </a:lnTo>
                <a:lnTo>
                  <a:pt x="214884" y="298704"/>
                </a:lnTo>
                <a:close/>
              </a:path>
            </a:pathLst>
          </a:custGeom>
          <a:solidFill>
            <a:srgbClr val="384F5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310170" y="1908239"/>
            <a:ext cx="8008620" cy="2341880"/>
          </a:xfrm>
          <a:prstGeom prst="rect">
            <a:avLst/>
          </a:prstGeom>
        </p:spPr>
        <p:txBody>
          <a:bodyPr vert="horz" wrap="square" lIns="0" tIns="73025" rIns="0" bIns="0" rtlCol="0">
            <a:spAutoFit/>
          </a:bodyPr>
          <a:lstStyle/>
          <a:p>
            <a:pPr marL="286385" indent="-273685">
              <a:lnSpc>
                <a:spcPct val="100000"/>
              </a:lnSpc>
              <a:spcBef>
                <a:spcPts val="575"/>
              </a:spcBef>
              <a:buClr>
                <a:srgbClr val="ACC1C8"/>
              </a:buClr>
              <a:buChar char="•"/>
              <a:tabLst>
                <a:tab pos="286385" algn="l"/>
                <a:tab pos="287020" algn="l"/>
              </a:tabLst>
            </a:pPr>
            <a:r>
              <a:rPr sz="2000" spc="-25" dirty="0">
                <a:solidFill>
                  <a:srgbClr val="DFE6CF"/>
                </a:solidFill>
                <a:latin typeface="Times New Roman"/>
                <a:cs typeface="Times New Roman"/>
              </a:rPr>
              <a:t>Data </a:t>
            </a:r>
            <a:r>
              <a:rPr sz="2000" spc="60" dirty="0">
                <a:solidFill>
                  <a:srgbClr val="DFE6CF"/>
                </a:solidFill>
                <a:latin typeface="Times New Roman"/>
                <a:cs typeface="Times New Roman"/>
              </a:rPr>
              <a:t>2 </a:t>
            </a:r>
            <a:r>
              <a:rPr sz="2000" spc="-140" dirty="0">
                <a:solidFill>
                  <a:srgbClr val="DFE6CF"/>
                </a:solidFill>
                <a:latin typeface="Times New Roman"/>
                <a:cs typeface="Times New Roman"/>
              </a:rPr>
              <a:t>: </a:t>
            </a:r>
            <a:r>
              <a:rPr sz="2000" spc="-35" dirty="0">
                <a:solidFill>
                  <a:srgbClr val="DFE6CF"/>
                </a:solidFill>
                <a:latin typeface="Times New Roman"/>
                <a:cs typeface="Times New Roman"/>
              </a:rPr>
              <a:t>Farmers </a:t>
            </a:r>
            <a:r>
              <a:rPr sz="2000" spc="-25" dirty="0">
                <a:solidFill>
                  <a:srgbClr val="DFE6CF"/>
                </a:solidFill>
                <a:latin typeface="Times New Roman"/>
                <a:cs typeface="Times New Roman"/>
              </a:rPr>
              <a:t>Markets </a:t>
            </a:r>
            <a:r>
              <a:rPr sz="2000" spc="125" dirty="0">
                <a:solidFill>
                  <a:srgbClr val="DFE6CF"/>
                </a:solidFill>
                <a:latin typeface="Times New Roman"/>
                <a:cs typeface="Times New Roman"/>
              </a:rPr>
              <a:t>data</a:t>
            </a:r>
            <a:r>
              <a:rPr sz="2000" spc="-15" dirty="0">
                <a:solidFill>
                  <a:srgbClr val="DFE6C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DFE6CF"/>
                </a:solidFill>
                <a:latin typeface="Times New Roman"/>
                <a:cs typeface="Times New Roman"/>
              </a:rPr>
              <a:t>-</a:t>
            </a:r>
            <a:endParaRPr sz="2000" dirty="0">
              <a:latin typeface="Times New Roman"/>
              <a:cs typeface="Times New Roman"/>
            </a:endParaRPr>
          </a:p>
          <a:p>
            <a:pPr marL="286385" marR="518159" indent="-273685">
              <a:lnSpc>
                <a:spcPct val="100000"/>
              </a:lnSpc>
              <a:spcBef>
                <a:spcPts val="480"/>
              </a:spcBef>
              <a:buClr>
                <a:srgbClr val="ACC1C8"/>
              </a:buClr>
              <a:buChar char="•"/>
              <a:tabLst>
                <a:tab pos="286385" algn="l"/>
                <a:tab pos="287020" algn="l"/>
              </a:tabLst>
            </a:pPr>
            <a:r>
              <a:rPr sz="2000" u="heavy" spc="-120" dirty="0">
                <a:solidFill>
                  <a:srgbClr val="66AACD"/>
                </a:solidFill>
                <a:uFill>
                  <a:solidFill>
                    <a:srgbClr val="66AACD"/>
                  </a:solidFill>
                </a:uFill>
                <a:latin typeface="Times New Roman"/>
                <a:cs typeface="Times New Roman"/>
              </a:rPr>
              <a:t>h</a:t>
            </a:r>
            <a:r>
              <a:rPr sz="2000" u="heavy" spc="-15" dirty="0">
                <a:solidFill>
                  <a:srgbClr val="66AACD"/>
                </a:solidFill>
                <a:uFill>
                  <a:solidFill>
                    <a:srgbClr val="66AACD"/>
                  </a:solidFill>
                </a:uFill>
                <a:latin typeface="Times New Roman"/>
                <a:cs typeface="Times New Roman"/>
              </a:rPr>
              <a:t>tt</a:t>
            </a:r>
            <a:r>
              <a:rPr sz="2000" u="heavy" spc="95" dirty="0">
                <a:solidFill>
                  <a:srgbClr val="66AACD"/>
                </a:solidFill>
                <a:uFill>
                  <a:solidFill>
                    <a:srgbClr val="66AACD"/>
                  </a:solidFill>
                </a:uFill>
                <a:latin typeface="Times New Roman"/>
                <a:cs typeface="Times New Roman"/>
              </a:rPr>
              <a:t>p</a:t>
            </a:r>
            <a:r>
              <a:rPr sz="2000" u="heavy" spc="-125" dirty="0">
                <a:solidFill>
                  <a:srgbClr val="66AACD"/>
                </a:solidFill>
                <a:uFill>
                  <a:solidFill>
                    <a:srgbClr val="66AACD"/>
                  </a:solidFill>
                </a:uFill>
                <a:latin typeface="Times New Roman"/>
                <a:cs typeface="Times New Roman"/>
              </a:rPr>
              <a:t>s</a:t>
            </a:r>
            <a:r>
              <a:rPr sz="2000" u="heavy" spc="-120" dirty="0">
                <a:solidFill>
                  <a:srgbClr val="66AACD"/>
                </a:solidFill>
                <a:uFill>
                  <a:solidFill>
                    <a:srgbClr val="66AACD"/>
                  </a:solidFill>
                </a:uFill>
                <a:latin typeface="Times New Roman"/>
                <a:cs typeface="Times New Roman"/>
              </a:rPr>
              <a:t>:</a:t>
            </a:r>
            <a:r>
              <a:rPr sz="2000" u="heavy" spc="465" dirty="0">
                <a:solidFill>
                  <a:srgbClr val="66AACD"/>
                </a:solidFill>
                <a:uFill>
                  <a:solidFill>
                    <a:srgbClr val="66AACD"/>
                  </a:solidFill>
                </a:uFill>
                <a:latin typeface="Times New Roman"/>
                <a:cs typeface="Times New Roman"/>
              </a:rPr>
              <a:t>/</a:t>
            </a:r>
            <a:r>
              <a:rPr sz="2000" u="heavy" spc="425" dirty="0">
                <a:solidFill>
                  <a:srgbClr val="66AACD"/>
                </a:solidFill>
                <a:uFill>
                  <a:solidFill>
                    <a:srgbClr val="66AACD"/>
                  </a:solidFill>
                </a:uFill>
                <a:latin typeface="Times New Roman"/>
                <a:cs typeface="Times New Roman"/>
              </a:rPr>
              <a:t>/</a:t>
            </a:r>
            <a:r>
              <a:rPr sz="2000" u="heavy" spc="95" dirty="0">
                <a:solidFill>
                  <a:srgbClr val="66AACD"/>
                </a:solidFill>
                <a:uFill>
                  <a:solidFill>
                    <a:srgbClr val="66AACD"/>
                  </a:solidFill>
                </a:uFill>
                <a:latin typeface="Times New Roman"/>
                <a:cs typeface="Times New Roman"/>
              </a:rPr>
              <a:t>d</a:t>
            </a:r>
            <a:r>
              <a:rPr sz="2000" u="heavy" spc="229" dirty="0">
                <a:solidFill>
                  <a:srgbClr val="66AACD"/>
                </a:solidFill>
                <a:uFill>
                  <a:solidFill>
                    <a:srgbClr val="66AACD"/>
                  </a:solidFill>
                </a:uFill>
                <a:latin typeface="Times New Roman"/>
                <a:cs typeface="Times New Roman"/>
              </a:rPr>
              <a:t>a</a:t>
            </a:r>
            <a:r>
              <a:rPr sz="2000" u="heavy" spc="-15" dirty="0">
                <a:solidFill>
                  <a:srgbClr val="66AACD"/>
                </a:solidFill>
                <a:uFill>
                  <a:solidFill>
                    <a:srgbClr val="66AACD"/>
                  </a:solidFill>
                </a:uFill>
                <a:latin typeface="Times New Roman"/>
                <a:cs typeface="Times New Roman"/>
              </a:rPr>
              <a:t>t</a:t>
            </a:r>
            <a:r>
              <a:rPr sz="2000" u="heavy" spc="190" dirty="0">
                <a:solidFill>
                  <a:srgbClr val="66AACD"/>
                </a:solidFill>
                <a:uFill>
                  <a:solidFill>
                    <a:srgbClr val="66AACD"/>
                  </a:solidFill>
                </a:uFill>
                <a:latin typeface="Times New Roman"/>
                <a:cs typeface="Times New Roman"/>
              </a:rPr>
              <a:t>a</a:t>
            </a:r>
            <a:r>
              <a:rPr sz="2000" u="heavy" spc="-65" dirty="0">
                <a:solidFill>
                  <a:srgbClr val="66AACD"/>
                </a:solidFill>
                <a:uFill>
                  <a:solidFill>
                    <a:srgbClr val="66AACD"/>
                  </a:solidFill>
                </a:uFill>
                <a:latin typeface="Times New Roman"/>
                <a:cs typeface="Times New Roman"/>
              </a:rPr>
              <a:t>.</a:t>
            </a:r>
            <a:r>
              <a:rPr sz="2000" u="heavy" spc="-130" dirty="0">
                <a:solidFill>
                  <a:srgbClr val="66AACD"/>
                </a:solidFill>
                <a:uFill>
                  <a:solidFill>
                    <a:srgbClr val="66AACD"/>
                  </a:solidFill>
                </a:uFill>
                <a:latin typeface="Times New Roman"/>
                <a:cs typeface="Times New Roman"/>
              </a:rPr>
              <a:t>c</a:t>
            </a:r>
            <a:r>
              <a:rPr sz="2000" u="heavy" spc="-100" dirty="0">
                <a:solidFill>
                  <a:srgbClr val="66AACD"/>
                </a:solidFill>
                <a:uFill>
                  <a:solidFill>
                    <a:srgbClr val="66AACD"/>
                  </a:solidFill>
                </a:uFill>
                <a:latin typeface="Times New Roman"/>
                <a:cs typeface="Times New Roman"/>
              </a:rPr>
              <a:t>i</a:t>
            </a:r>
            <a:r>
              <a:rPr sz="2000" u="heavy" spc="-15" dirty="0">
                <a:solidFill>
                  <a:srgbClr val="66AACD"/>
                </a:solidFill>
                <a:uFill>
                  <a:solidFill>
                    <a:srgbClr val="66AACD"/>
                  </a:solidFill>
                </a:uFill>
                <a:latin typeface="Times New Roman"/>
                <a:cs typeface="Times New Roman"/>
              </a:rPr>
              <a:t>t</a:t>
            </a:r>
            <a:r>
              <a:rPr sz="2000" u="heavy" spc="-85" dirty="0">
                <a:solidFill>
                  <a:srgbClr val="66AACD"/>
                </a:solidFill>
                <a:uFill>
                  <a:solidFill>
                    <a:srgbClr val="66AACD"/>
                  </a:solidFill>
                </a:uFill>
                <a:latin typeface="Times New Roman"/>
                <a:cs typeface="Times New Roman"/>
              </a:rPr>
              <a:t>y</a:t>
            </a:r>
            <a:r>
              <a:rPr sz="2000" u="heavy" dirty="0">
                <a:solidFill>
                  <a:srgbClr val="66AACD"/>
                </a:solidFill>
                <a:uFill>
                  <a:solidFill>
                    <a:srgbClr val="66AACD"/>
                  </a:solidFill>
                </a:uFill>
                <a:latin typeface="Times New Roman"/>
                <a:cs typeface="Times New Roman"/>
              </a:rPr>
              <a:t>o</a:t>
            </a:r>
            <a:r>
              <a:rPr sz="2000" u="heavy" spc="10" dirty="0">
                <a:solidFill>
                  <a:srgbClr val="66AACD"/>
                </a:solidFill>
                <a:uFill>
                  <a:solidFill>
                    <a:srgbClr val="66AACD"/>
                  </a:solidFill>
                </a:uFill>
                <a:latin typeface="Times New Roman"/>
                <a:cs typeface="Times New Roman"/>
              </a:rPr>
              <a:t>f</a:t>
            </a:r>
            <a:r>
              <a:rPr sz="2000" u="heavy" spc="-140" dirty="0">
                <a:solidFill>
                  <a:srgbClr val="66AACD"/>
                </a:solidFill>
                <a:uFill>
                  <a:solidFill>
                    <a:srgbClr val="66AACD"/>
                  </a:solidFill>
                </a:uFill>
                <a:latin typeface="Times New Roman"/>
                <a:cs typeface="Times New Roman"/>
              </a:rPr>
              <a:t>n</a:t>
            </a:r>
            <a:r>
              <a:rPr sz="2000" u="heavy" spc="65" dirty="0">
                <a:solidFill>
                  <a:srgbClr val="66AACD"/>
                </a:solidFill>
                <a:uFill>
                  <a:solidFill>
                    <a:srgbClr val="66AACD"/>
                  </a:solidFill>
                </a:uFill>
                <a:latin typeface="Times New Roman"/>
                <a:cs typeface="Times New Roman"/>
              </a:rPr>
              <a:t>e</a:t>
            </a:r>
            <a:r>
              <a:rPr sz="2000" u="heavy" spc="-125" dirty="0">
                <a:solidFill>
                  <a:srgbClr val="66AACD"/>
                </a:solidFill>
                <a:uFill>
                  <a:solidFill>
                    <a:srgbClr val="66AACD"/>
                  </a:solidFill>
                </a:uFill>
                <a:latin typeface="Times New Roman"/>
                <a:cs typeface="Times New Roman"/>
              </a:rPr>
              <a:t>w</a:t>
            </a:r>
            <a:r>
              <a:rPr sz="2000" u="heavy" spc="-65" dirty="0">
                <a:solidFill>
                  <a:srgbClr val="66AACD"/>
                </a:solidFill>
                <a:uFill>
                  <a:solidFill>
                    <a:srgbClr val="66AACD"/>
                  </a:solidFill>
                </a:uFill>
                <a:latin typeface="Times New Roman"/>
                <a:cs typeface="Times New Roman"/>
              </a:rPr>
              <a:t>y</a:t>
            </a:r>
            <a:r>
              <a:rPr sz="2000" u="heavy" spc="20" dirty="0">
                <a:solidFill>
                  <a:srgbClr val="66AACD"/>
                </a:solidFill>
                <a:uFill>
                  <a:solidFill>
                    <a:srgbClr val="66AACD"/>
                  </a:solidFill>
                </a:uFill>
                <a:latin typeface="Times New Roman"/>
                <a:cs typeface="Times New Roman"/>
              </a:rPr>
              <a:t>o</a:t>
            </a:r>
            <a:r>
              <a:rPr sz="2000" u="heavy" spc="10" dirty="0">
                <a:solidFill>
                  <a:srgbClr val="66AACD"/>
                </a:solidFill>
                <a:uFill>
                  <a:solidFill>
                    <a:srgbClr val="66AACD"/>
                  </a:solidFill>
                </a:uFill>
                <a:latin typeface="Times New Roman"/>
                <a:cs typeface="Times New Roman"/>
              </a:rPr>
              <a:t>r</a:t>
            </a:r>
            <a:r>
              <a:rPr sz="2000" u="heavy" spc="-120" dirty="0">
                <a:solidFill>
                  <a:srgbClr val="66AACD"/>
                </a:solidFill>
                <a:uFill>
                  <a:solidFill>
                    <a:srgbClr val="66AACD"/>
                  </a:solidFill>
                </a:uFill>
                <a:latin typeface="Times New Roman"/>
                <a:cs typeface="Times New Roman"/>
              </a:rPr>
              <a:t>k</a:t>
            </a:r>
            <a:r>
              <a:rPr sz="2000" u="heavy" spc="-65" dirty="0">
                <a:solidFill>
                  <a:srgbClr val="66AACD"/>
                </a:solidFill>
                <a:uFill>
                  <a:solidFill>
                    <a:srgbClr val="66AACD"/>
                  </a:solidFill>
                </a:uFill>
                <a:latin typeface="Times New Roman"/>
                <a:cs typeface="Times New Roman"/>
              </a:rPr>
              <a:t>.</a:t>
            </a:r>
            <a:r>
              <a:rPr sz="2000" u="heavy" spc="-140" dirty="0">
                <a:solidFill>
                  <a:srgbClr val="66AACD"/>
                </a:solidFill>
                <a:uFill>
                  <a:solidFill>
                    <a:srgbClr val="66AACD"/>
                  </a:solidFill>
                </a:uFill>
                <a:latin typeface="Times New Roman"/>
                <a:cs typeface="Times New Roman"/>
              </a:rPr>
              <a:t>u</a:t>
            </a:r>
            <a:r>
              <a:rPr sz="2000" u="heavy" spc="-105" dirty="0">
                <a:solidFill>
                  <a:srgbClr val="66AACD"/>
                </a:solidFill>
                <a:uFill>
                  <a:solidFill>
                    <a:srgbClr val="66AACD"/>
                  </a:solidFill>
                </a:uFill>
                <a:latin typeface="Times New Roman"/>
                <a:cs typeface="Times New Roman"/>
              </a:rPr>
              <a:t>s</a:t>
            </a:r>
            <a:r>
              <a:rPr sz="2000" u="heavy" spc="445" dirty="0">
                <a:solidFill>
                  <a:srgbClr val="66AACD"/>
                </a:solidFill>
                <a:uFill>
                  <a:solidFill>
                    <a:srgbClr val="66AACD"/>
                  </a:solidFill>
                </a:uFill>
                <a:latin typeface="Times New Roman"/>
                <a:cs typeface="Times New Roman"/>
              </a:rPr>
              <a:t>/</a:t>
            </a:r>
            <a:r>
              <a:rPr sz="2000" u="heavy" spc="95" dirty="0">
                <a:solidFill>
                  <a:srgbClr val="66AACD"/>
                </a:solidFill>
                <a:uFill>
                  <a:solidFill>
                    <a:srgbClr val="66AACD"/>
                  </a:solidFill>
                </a:uFill>
                <a:latin typeface="Times New Roman"/>
                <a:cs typeface="Times New Roman"/>
              </a:rPr>
              <a:t>d</a:t>
            </a:r>
            <a:r>
              <a:rPr sz="2000" u="heavy" spc="190" dirty="0">
                <a:solidFill>
                  <a:srgbClr val="66AACD"/>
                </a:solidFill>
                <a:uFill>
                  <a:solidFill>
                    <a:srgbClr val="66AACD"/>
                  </a:solidFill>
                </a:uFill>
                <a:latin typeface="Times New Roman"/>
                <a:cs typeface="Times New Roman"/>
              </a:rPr>
              <a:t>a</a:t>
            </a:r>
            <a:r>
              <a:rPr sz="2000" u="heavy" spc="-15" dirty="0">
                <a:solidFill>
                  <a:srgbClr val="66AACD"/>
                </a:solidFill>
                <a:uFill>
                  <a:solidFill>
                    <a:srgbClr val="66AACD"/>
                  </a:solidFill>
                </a:uFill>
                <a:latin typeface="Times New Roman"/>
                <a:cs typeface="Times New Roman"/>
              </a:rPr>
              <a:t>t</a:t>
            </a:r>
            <a:r>
              <a:rPr sz="2000" u="heavy" spc="210" dirty="0">
                <a:solidFill>
                  <a:srgbClr val="66AACD"/>
                </a:solidFill>
                <a:uFill>
                  <a:solidFill>
                    <a:srgbClr val="66AACD"/>
                  </a:solidFill>
                </a:uFill>
                <a:latin typeface="Times New Roman"/>
                <a:cs typeface="Times New Roman"/>
              </a:rPr>
              <a:t>a</a:t>
            </a:r>
            <a:r>
              <a:rPr sz="2000" u="heavy" spc="-125" dirty="0">
                <a:solidFill>
                  <a:srgbClr val="66AACD"/>
                </a:solidFill>
                <a:uFill>
                  <a:solidFill>
                    <a:srgbClr val="66AACD"/>
                  </a:solidFill>
                </a:uFill>
                <a:latin typeface="Times New Roman"/>
                <a:cs typeface="Times New Roman"/>
              </a:rPr>
              <a:t>s</a:t>
            </a:r>
            <a:r>
              <a:rPr sz="2000" u="heavy" spc="110" dirty="0">
                <a:solidFill>
                  <a:srgbClr val="66AACD"/>
                </a:solidFill>
                <a:uFill>
                  <a:solidFill>
                    <a:srgbClr val="66AACD"/>
                  </a:solidFill>
                </a:uFill>
                <a:latin typeface="Times New Roman"/>
                <a:cs typeface="Times New Roman"/>
              </a:rPr>
              <a:t>e</a:t>
            </a:r>
            <a:r>
              <a:rPr sz="2000" u="heavy" spc="-15" dirty="0">
                <a:solidFill>
                  <a:srgbClr val="66AACD"/>
                </a:solidFill>
                <a:uFill>
                  <a:solidFill>
                    <a:srgbClr val="66AACD"/>
                  </a:solidFill>
                </a:uFill>
                <a:latin typeface="Times New Roman"/>
                <a:cs typeface="Times New Roman"/>
              </a:rPr>
              <a:t>t</a:t>
            </a:r>
            <a:r>
              <a:rPr sz="2000" u="heavy" spc="425" dirty="0">
                <a:solidFill>
                  <a:srgbClr val="66AACD"/>
                </a:solidFill>
                <a:uFill>
                  <a:solidFill>
                    <a:srgbClr val="66AACD"/>
                  </a:solidFill>
                </a:uFill>
                <a:latin typeface="Times New Roman"/>
                <a:cs typeface="Times New Roman"/>
              </a:rPr>
              <a:t>/</a:t>
            </a:r>
            <a:r>
              <a:rPr sz="2000" u="heavy" spc="-225" dirty="0">
                <a:solidFill>
                  <a:srgbClr val="66AACD"/>
                </a:solidFill>
                <a:uFill>
                  <a:solidFill>
                    <a:srgbClr val="66AACD"/>
                  </a:solidFill>
                </a:uFill>
                <a:latin typeface="Times New Roman"/>
                <a:cs typeface="Times New Roman"/>
              </a:rPr>
              <a:t>D</a:t>
            </a:r>
            <a:r>
              <a:rPr sz="2000" u="heavy" spc="95" dirty="0">
                <a:solidFill>
                  <a:srgbClr val="66AACD"/>
                </a:solidFill>
                <a:uFill>
                  <a:solidFill>
                    <a:srgbClr val="66AACD"/>
                  </a:solidFill>
                </a:uFill>
                <a:latin typeface="Times New Roman"/>
                <a:cs typeface="Times New Roman"/>
              </a:rPr>
              <a:t>O</a:t>
            </a:r>
            <a:r>
              <a:rPr sz="2000" u="heavy" spc="-225" dirty="0">
                <a:solidFill>
                  <a:srgbClr val="66AACD"/>
                </a:solidFill>
                <a:uFill>
                  <a:solidFill>
                    <a:srgbClr val="66AACD"/>
                  </a:solidFill>
                </a:uFill>
                <a:latin typeface="Times New Roman"/>
                <a:cs typeface="Times New Roman"/>
              </a:rPr>
              <a:t>H</a:t>
            </a:r>
            <a:r>
              <a:rPr sz="2000" u="heavy" spc="-260" dirty="0">
                <a:solidFill>
                  <a:srgbClr val="66AACD"/>
                </a:solidFill>
                <a:uFill>
                  <a:solidFill>
                    <a:srgbClr val="66AACD"/>
                  </a:solidFill>
                </a:uFill>
                <a:latin typeface="Times New Roman"/>
                <a:cs typeface="Times New Roman"/>
              </a:rPr>
              <a:t>M</a:t>
            </a:r>
            <a:r>
              <a:rPr sz="2000" u="heavy" spc="-225" dirty="0">
                <a:solidFill>
                  <a:srgbClr val="66AACD"/>
                </a:solidFill>
                <a:uFill>
                  <a:solidFill>
                    <a:srgbClr val="66AACD"/>
                  </a:solidFill>
                </a:uFill>
                <a:latin typeface="Times New Roman"/>
                <a:cs typeface="Times New Roman"/>
              </a:rPr>
              <a:t>H</a:t>
            </a:r>
            <a:r>
              <a:rPr sz="2000" u="heavy" spc="-10" dirty="0">
                <a:solidFill>
                  <a:srgbClr val="66AACD"/>
                </a:solidFill>
                <a:uFill>
                  <a:solidFill>
                    <a:srgbClr val="66AACD"/>
                  </a:solidFill>
                </a:uFill>
                <a:latin typeface="Times New Roman"/>
                <a:cs typeface="Times New Roman"/>
              </a:rPr>
              <a:t>-</a:t>
            </a:r>
            <a:r>
              <a:rPr sz="2000" u="heavy" spc="-275" dirty="0">
                <a:solidFill>
                  <a:srgbClr val="66AACD"/>
                </a:solidFill>
                <a:uFill>
                  <a:solidFill>
                    <a:srgbClr val="66AACD"/>
                  </a:solidFill>
                </a:uFill>
                <a:latin typeface="Times New Roman"/>
                <a:cs typeface="Times New Roman"/>
              </a:rPr>
              <a:t>F</a:t>
            </a:r>
            <a:r>
              <a:rPr sz="2000" u="heavy" spc="210" dirty="0">
                <a:solidFill>
                  <a:srgbClr val="66AACD"/>
                </a:solidFill>
                <a:uFill>
                  <a:solidFill>
                    <a:srgbClr val="66AACD"/>
                  </a:solidFill>
                </a:uFill>
                <a:latin typeface="Times New Roman"/>
                <a:cs typeface="Times New Roman"/>
              </a:rPr>
              <a:t>a</a:t>
            </a:r>
            <a:r>
              <a:rPr sz="2000" u="heavy" spc="50" dirty="0">
                <a:solidFill>
                  <a:srgbClr val="66AACD"/>
                </a:solidFill>
                <a:uFill>
                  <a:solidFill>
                    <a:srgbClr val="66AACD"/>
                  </a:solidFill>
                </a:uFill>
                <a:latin typeface="Times New Roman"/>
                <a:cs typeface="Times New Roman"/>
              </a:rPr>
              <a:t>r</a:t>
            </a:r>
            <a:r>
              <a:rPr sz="2000" u="heavy" spc="-240" dirty="0">
                <a:solidFill>
                  <a:srgbClr val="66AACD"/>
                </a:solidFill>
                <a:uFill>
                  <a:solidFill>
                    <a:srgbClr val="66AACD"/>
                  </a:solidFill>
                </a:uFill>
                <a:latin typeface="Times New Roman"/>
                <a:cs typeface="Times New Roman"/>
              </a:rPr>
              <a:t>m</a:t>
            </a:r>
            <a:r>
              <a:rPr sz="2000" u="heavy" spc="110" dirty="0">
                <a:solidFill>
                  <a:srgbClr val="66AACD"/>
                </a:solidFill>
                <a:uFill>
                  <a:solidFill>
                    <a:srgbClr val="66AACD"/>
                  </a:solidFill>
                </a:uFill>
                <a:latin typeface="Times New Roman"/>
                <a:cs typeface="Times New Roman"/>
              </a:rPr>
              <a:t>e</a:t>
            </a:r>
            <a:r>
              <a:rPr sz="2000" u="heavy" spc="-10" dirty="0">
                <a:solidFill>
                  <a:srgbClr val="66AACD"/>
                </a:solidFill>
                <a:uFill>
                  <a:solidFill>
                    <a:srgbClr val="66AACD"/>
                  </a:solidFill>
                </a:uFill>
                <a:latin typeface="Times New Roman"/>
                <a:cs typeface="Times New Roman"/>
              </a:rPr>
              <a:t>r</a:t>
            </a:r>
            <a:r>
              <a:rPr sz="2000" u="heavy" spc="-125" dirty="0">
                <a:solidFill>
                  <a:srgbClr val="66AACD"/>
                </a:solidFill>
                <a:uFill>
                  <a:solidFill>
                    <a:srgbClr val="66AACD"/>
                  </a:solidFill>
                </a:uFill>
                <a:latin typeface="Times New Roman"/>
                <a:cs typeface="Times New Roman"/>
              </a:rPr>
              <a:t>s</a:t>
            </a:r>
            <a:r>
              <a:rPr sz="2000" u="heavy" spc="-10" dirty="0">
                <a:solidFill>
                  <a:srgbClr val="66AACD"/>
                </a:solidFill>
                <a:uFill>
                  <a:solidFill>
                    <a:srgbClr val="66AACD"/>
                  </a:solidFill>
                </a:uFill>
                <a:latin typeface="Times New Roman"/>
                <a:cs typeface="Times New Roman"/>
              </a:rPr>
              <a:t>-</a:t>
            </a:r>
            <a:r>
              <a:rPr sz="2000" u="heavy" spc="-240" dirty="0">
                <a:solidFill>
                  <a:srgbClr val="66AACD"/>
                </a:solidFill>
                <a:uFill>
                  <a:solidFill>
                    <a:srgbClr val="66AACD"/>
                  </a:solidFill>
                </a:uFill>
                <a:latin typeface="Times New Roman"/>
                <a:cs typeface="Times New Roman"/>
              </a:rPr>
              <a:t>M</a:t>
            </a:r>
            <a:r>
              <a:rPr sz="2000" u="heavy" spc="210" dirty="0">
                <a:solidFill>
                  <a:srgbClr val="66AACD"/>
                </a:solidFill>
                <a:uFill>
                  <a:solidFill>
                    <a:srgbClr val="66AACD"/>
                  </a:solidFill>
                </a:uFill>
                <a:latin typeface="Times New Roman"/>
                <a:cs typeface="Times New Roman"/>
              </a:rPr>
              <a:t>a</a:t>
            </a:r>
            <a:r>
              <a:rPr sz="2000" u="heavy" spc="30" dirty="0">
                <a:solidFill>
                  <a:srgbClr val="66AACD"/>
                </a:solidFill>
                <a:uFill>
                  <a:solidFill>
                    <a:srgbClr val="66AACD"/>
                  </a:solidFill>
                </a:uFill>
                <a:latin typeface="Times New Roman"/>
                <a:cs typeface="Times New Roman"/>
              </a:rPr>
              <a:t>r</a:t>
            </a:r>
            <a:r>
              <a:rPr sz="2000" u="heavy" spc="-160" dirty="0">
                <a:solidFill>
                  <a:srgbClr val="66AACD"/>
                </a:solidFill>
                <a:uFill>
                  <a:solidFill>
                    <a:srgbClr val="66AACD"/>
                  </a:solidFill>
                </a:uFill>
                <a:latin typeface="Times New Roman"/>
                <a:cs typeface="Times New Roman"/>
              </a:rPr>
              <a:t>k</a:t>
            </a:r>
            <a:r>
              <a:rPr sz="2000" u="heavy" spc="90" dirty="0">
                <a:solidFill>
                  <a:srgbClr val="66AACD"/>
                </a:solidFill>
                <a:uFill>
                  <a:solidFill>
                    <a:srgbClr val="66AACD"/>
                  </a:solidFill>
                </a:uFill>
                <a:latin typeface="Times New Roman"/>
                <a:cs typeface="Times New Roman"/>
              </a:rPr>
              <a:t>e</a:t>
            </a:r>
            <a:r>
              <a:rPr sz="2000" u="heavy" spc="-15" dirty="0">
                <a:solidFill>
                  <a:srgbClr val="66AACD"/>
                </a:solidFill>
                <a:uFill>
                  <a:solidFill>
                    <a:srgbClr val="66AACD"/>
                  </a:solidFill>
                </a:uFill>
                <a:latin typeface="Times New Roman"/>
                <a:cs typeface="Times New Roman"/>
              </a:rPr>
              <a:t>t</a:t>
            </a:r>
            <a:r>
              <a:rPr sz="2000" u="heavy" spc="-125" dirty="0">
                <a:solidFill>
                  <a:srgbClr val="66AACD"/>
                </a:solidFill>
                <a:uFill>
                  <a:solidFill>
                    <a:srgbClr val="66AACD"/>
                  </a:solidFill>
                </a:uFill>
                <a:latin typeface="Times New Roman"/>
                <a:cs typeface="Times New Roman"/>
              </a:rPr>
              <a:t>s</a:t>
            </a:r>
            <a:r>
              <a:rPr sz="2000" u="heavy" spc="-10" dirty="0">
                <a:solidFill>
                  <a:srgbClr val="66AACD"/>
                </a:solidFill>
                <a:uFill>
                  <a:solidFill>
                    <a:srgbClr val="66AACD"/>
                  </a:solidFill>
                </a:uFill>
                <a:latin typeface="Times New Roman"/>
                <a:cs typeface="Times New Roman"/>
              </a:rPr>
              <a:t>-</a:t>
            </a:r>
            <a:r>
              <a:rPr sz="2000" u="heavy" spc="210" dirty="0">
                <a:solidFill>
                  <a:srgbClr val="66AACD"/>
                </a:solidFill>
                <a:uFill>
                  <a:solidFill>
                    <a:srgbClr val="66AACD"/>
                  </a:solidFill>
                </a:uFill>
                <a:latin typeface="Times New Roman"/>
                <a:cs typeface="Times New Roman"/>
              </a:rPr>
              <a:t>a</a:t>
            </a:r>
            <a:r>
              <a:rPr sz="2000" u="heavy" spc="-120" dirty="0">
                <a:solidFill>
                  <a:srgbClr val="66AACD"/>
                </a:solidFill>
                <a:uFill>
                  <a:solidFill>
                    <a:srgbClr val="66AACD"/>
                  </a:solidFill>
                </a:uFill>
                <a:latin typeface="Times New Roman"/>
                <a:cs typeface="Times New Roman"/>
              </a:rPr>
              <a:t>n</a:t>
            </a:r>
            <a:r>
              <a:rPr sz="2000" u="heavy" spc="95" dirty="0">
                <a:solidFill>
                  <a:srgbClr val="66AACD"/>
                </a:solidFill>
                <a:uFill>
                  <a:solidFill>
                    <a:srgbClr val="66AACD"/>
                  </a:solidFill>
                </a:uFill>
                <a:latin typeface="Times New Roman"/>
                <a:cs typeface="Times New Roman"/>
              </a:rPr>
              <a:t>d</a:t>
            </a:r>
            <a:r>
              <a:rPr sz="2000" u="heavy" dirty="0">
                <a:solidFill>
                  <a:srgbClr val="66AACD"/>
                </a:solidFill>
                <a:uFill>
                  <a:solidFill>
                    <a:srgbClr val="66AACD"/>
                  </a:solidFill>
                </a:uFill>
                <a:latin typeface="Times New Roman"/>
                <a:cs typeface="Times New Roman"/>
              </a:rPr>
              <a:t>- </a:t>
            </a:r>
            <a:r>
              <a:rPr sz="2000" dirty="0">
                <a:solidFill>
                  <a:srgbClr val="66AACD"/>
                </a:solidFill>
                <a:latin typeface="Times New Roman"/>
                <a:cs typeface="Times New Roman"/>
              </a:rPr>
              <a:t> </a:t>
            </a:r>
            <a:r>
              <a:rPr sz="2000" u="heavy" spc="-20" dirty="0">
                <a:solidFill>
                  <a:srgbClr val="66AACD"/>
                </a:solidFill>
                <a:uFill>
                  <a:solidFill>
                    <a:srgbClr val="66AACD"/>
                  </a:solidFill>
                </a:uFill>
                <a:latin typeface="Times New Roman"/>
                <a:cs typeface="Times New Roman"/>
              </a:rPr>
              <a:t>Food-Boxes/8vwk-6iz2</a:t>
            </a:r>
            <a:endParaRPr sz="2000" dirty="0">
              <a:latin typeface="Times New Roman"/>
              <a:cs typeface="Times New Roman"/>
            </a:endParaRPr>
          </a:p>
          <a:p>
            <a:pPr marL="286385" marR="5080" indent="-273685">
              <a:lnSpc>
                <a:spcPct val="100000"/>
              </a:lnSpc>
              <a:spcBef>
                <a:spcPts val="480"/>
              </a:spcBef>
              <a:buClr>
                <a:srgbClr val="ACC1C8"/>
              </a:buClr>
              <a:buChar char="•"/>
              <a:tabLst>
                <a:tab pos="286385" algn="l"/>
                <a:tab pos="287020" algn="l"/>
              </a:tabLst>
            </a:pPr>
            <a:r>
              <a:rPr sz="2000" spc="-235" dirty="0">
                <a:solidFill>
                  <a:srgbClr val="DFE6CF"/>
                </a:solidFill>
                <a:latin typeface="Times New Roman"/>
                <a:cs typeface="Times New Roman"/>
              </a:rPr>
              <a:t>A </a:t>
            </a:r>
            <a:r>
              <a:rPr sz="2000" spc="-35" dirty="0">
                <a:solidFill>
                  <a:srgbClr val="DFE6CF"/>
                </a:solidFill>
                <a:latin typeface="Times New Roman"/>
                <a:cs typeface="Times New Roman"/>
              </a:rPr>
              <a:t>farmers' </a:t>
            </a:r>
            <a:r>
              <a:rPr sz="2000" spc="-50" dirty="0">
                <a:solidFill>
                  <a:srgbClr val="DFE6CF"/>
                </a:solidFill>
                <a:latin typeface="Times New Roman"/>
                <a:cs typeface="Times New Roman"/>
              </a:rPr>
              <a:t>market </a:t>
            </a:r>
            <a:r>
              <a:rPr sz="2000" spc="-114" dirty="0">
                <a:solidFill>
                  <a:srgbClr val="DFE6CF"/>
                </a:solidFill>
                <a:latin typeface="Times New Roman"/>
                <a:cs typeface="Times New Roman"/>
              </a:rPr>
              <a:t>is </a:t>
            </a:r>
            <a:r>
              <a:rPr sz="2000" spc="-5" dirty="0">
                <a:solidFill>
                  <a:srgbClr val="DFE6CF"/>
                </a:solidFill>
                <a:latin typeface="Times New Roman"/>
                <a:cs typeface="Times New Roman"/>
              </a:rPr>
              <a:t>often </a:t>
            </a:r>
            <a:r>
              <a:rPr sz="2000" spc="25" dirty="0">
                <a:solidFill>
                  <a:srgbClr val="DFE6CF"/>
                </a:solidFill>
                <a:latin typeface="Times New Roman"/>
                <a:cs typeface="Times New Roman"/>
              </a:rPr>
              <a:t>defined </a:t>
            </a:r>
            <a:r>
              <a:rPr sz="2000" spc="50" dirty="0">
                <a:solidFill>
                  <a:srgbClr val="DFE6CF"/>
                </a:solidFill>
                <a:latin typeface="Times New Roman"/>
                <a:cs typeface="Times New Roman"/>
              </a:rPr>
              <a:t>as </a:t>
            </a:r>
            <a:r>
              <a:rPr sz="2000" spc="215" dirty="0">
                <a:solidFill>
                  <a:srgbClr val="DFE6CF"/>
                </a:solidFill>
                <a:latin typeface="Times New Roman"/>
                <a:cs typeface="Times New Roman"/>
              </a:rPr>
              <a:t>a </a:t>
            </a:r>
            <a:r>
              <a:rPr sz="2000" spc="-50" dirty="0">
                <a:solidFill>
                  <a:srgbClr val="DFE6CF"/>
                </a:solidFill>
                <a:latin typeface="Times New Roman"/>
                <a:cs typeface="Times New Roman"/>
              </a:rPr>
              <a:t>public </a:t>
            </a:r>
            <a:r>
              <a:rPr sz="2000" spc="-30" dirty="0">
                <a:solidFill>
                  <a:srgbClr val="DFE6CF"/>
                </a:solidFill>
                <a:latin typeface="Times New Roman"/>
                <a:cs typeface="Times New Roman"/>
              </a:rPr>
              <a:t>site </a:t>
            </a:r>
            <a:r>
              <a:rPr sz="2000" spc="-5" dirty="0">
                <a:solidFill>
                  <a:srgbClr val="DFE6CF"/>
                </a:solidFill>
                <a:latin typeface="Times New Roman"/>
                <a:cs typeface="Times New Roman"/>
              </a:rPr>
              <a:t>used </a:t>
            </a:r>
            <a:r>
              <a:rPr sz="2000" spc="10" dirty="0">
                <a:solidFill>
                  <a:srgbClr val="DFE6CF"/>
                </a:solidFill>
                <a:latin typeface="Times New Roman"/>
                <a:cs typeface="Times New Roman"/>
              </a:rPr>
              <a:t>by </a:t>
            </a:r>
            <a:r>
              <a:rPr sz="2000" spc="-55" dirty="0">
                <a:solidFill>
                  <a:srgbClr val="DFE6CF"/>
                </a:solidFill>
                <a:latin typeface="Times New Roman"/>
                <a:cs typeface="Times New Roman"/>
              </a:rPr>
              <a:t>two </a:t>
            </a:r>
            <a:r>
              <a:rPr sz="2000" spc="10" dirty="0">
                <a:solidFill>
                  <a:srgbClr val="DFE6CF"/>
                </a:solidFill>
                <a:latin typeface="Times New Roman"/>
                <a:cs typeface="Times New Roman"/>
              </a:rPr>
              <a:t>or </a:t>
            </a:r>
            <a:r>
              <a:rPr sz="2000" spc="-30" dirty="0">
                <a:solidFill>
                  <a:srgbClr val="DFE6CF"/>
                </a:solidFill>
                <a:latin typeface="Times New Roman"/>
                <a:cs typeface="Times New Roman"/>
              </a:rPr>
              <a:t>more local  </a:t>
            </a:r>
            <a:r>
              <a:rPr sz="2000" dirty="0">
                <a:solidFill>
                  <a:srgbClr val="DFE6CF"/>
                </a:solidFill>
                <a:latin typeface="Times New Roman"/>
                <a:cs typeface="Times New Roman"/>
              </a:rPr>
              <a:t>or </a:t>
            </a:r>
            <a:r>
              <a:rPr sz="2000" spc="10" dirty="0">
                <a:solidFill>
                  <a:srgbClr val="DFE6CF"/>
                </a:solidFill>
                <a:latin typeface="Times New Roman"/>
                <a:cs typeface="Times New Roman"/>
              </a:rPr>
              <a:t>regional </a:t>
            </a:r>
            <a:r>
              <a:rPr sz="2000" spc="-10" dirty="0">
                <a:solidFill>
                  <a:srgbClr val="DFE6CF"/>
                </a:solidFill>
                <a:latin typeface="Times New Roman"/>
                <a:cs typeface="Times New Roman"/>
              </a:rPr>
              <a:t>producers for </a:t>
            </a:r>
            <a:r>
              <a:rPr sz="2000" spc="-15" dirty="0">
                <a:solidFill>
                  <a:srgbClr val="DFE6CF"/>
                </a:solidFill>
                <a:latin typeface="Times New Roman"/>
                <a:cs typeface="Times New Roman"/>
              </a:rPr>
              <a:t>the </a:t>
            </a:r>
            <a:r>
              <a:rPr sz="2000" spc="-10" dirty="0">
                <a:solidFill>
                  <a:srgbClr val="DFE6CF"/>
                </a:solidFill>
                <a:latin typeface="Times New Roman"/>
                <a:cs typeface="Times New Roman"/>
              </a:rPr>
              <a:t>direct </a:t>
            </a:r>
            <a:r>
              <a:rPr sz="2000" spc="25" dirty="0">
                <a:solidFill>
                  <a:srgbClr val="DFE6CF"/>
                </a:solidFill>
                <a:latin typeface="Times New Roman"/>
                <a:cs typeface="Times New Roman"/>
              </a:rPr>
              <a:t>sale </a:t>
            </a:r>
            <a:r>
              <a:rPr sz="2000" dirty="0">
                <a:solidFill>
                  <a:srgbClr val="DFE6CF"/>
                </a:solidFill>
                <a:latin typeface="Times New Roman"/>
                <a:cs typeface="Times New Roman"/>
              </a:rPr>
              <a:t>of </a:t>
            </a:r>
            <a:r>
              <a:rPr sz="2000" spc="5" dirty="0">
                <a:solidFill>
                  <a:srgbClr val="DFE6CF"/>
                </a:solidFill>
                <a:latin typeface="Times New Roman"/>
                <a:cs typeface="Times New Roman"/>
              </a:rPr>
              <a:t>farm </a:t>
            </a:r>
            <a:r>
              <a:rPr sz="2000" spc="-30" dirty="0">
                <a:solidFill>
                  <a:srgbClr val="DFE6CF"/>
                </a:solidFill>
                <a:latin typeface="Times New Roman"/>
                <a:cs typeface="Times New Roman"/>
              </a:rPr>
              <a:t>products </a:t>
            </a:r>
            <a:r>
              <a:rPr sz="2000" spc="-10" dirty="0">
                <a:solidFill>
                  <a:srgbClr val="DFE6CF"/>
                </a:solidFill>
                <a:latin typeface="Times New Roman"/>
                <a:cs typeface="Times New Roman"/>
              </a:rPr>
              <a:t>to </a:t>
            </a:r>
            <a:r>
              <a:rPr sz="2000" spc="-80" dirty="0">
                <a:solidFill>
                  <a:srgbClr val="DFE6CF"/>
                </a:solidFill>
                <a:latin typeface="Times New Roman"/>
                <a:cs typeface="Times New Roman"/>
              </a:rPr>
              <a:t>consumers. </a:t>
            </a:r>
            <a:r>
              <a:rPr sz="2000" spc="-170" dirty="0">
                <a:solidFill>
                  <a:srgbClr val="DFE6CF"/>
                </a:solidFill>
                <a:latin typeface="Times New Roman"/>
                <a:cs typeface="Times New Roman"/>
              </a:rPr>
              <a:t>In  </a:t>
            </a:r>
            <a:r>
              <a:rPr sz="2000" spc="5" dirty="0">
                <a:solidFill>
                  <a:srgbClr val="DFE6CF"/>
                </a:solidFill>
                <a:latin typeface="Times New Roman"/>
                <a:cs typeface="Times New Roman"/>
              </a:rPr>
              <a:t>addition </a:t>
            </a:r>
            <a:r>
              <a:rPr sz="2000" spc="-10" dirty="0">
                <a:solidFill>
                  <a:srgbClr val="DFE6CF"/>
                </a:solidFill>
                <a:latin typeface="Times New Roman"/>
                <a:cs typeface="Times New Roman"/>
              </a:rPr>
              <a:t>to </a:t>
            </a:r>
            <a:r>
              <a:rPr sz="2000" spc="-25" dirty="0">
                <a:solidFill>
                  <a:srgbClr val="DFE6CF"/>
                </a:solidFill>
                <a:latin typeface="Times New Roman"/>
                <a:cs typeface="Times New Roman"/>
              </a:rPr>
              <a:t>fresh </a:t>
            </a:r>
            <a:r>
              <a:rPr sz="2000" spc="-55" dirty="0">
                <a:solidFill>
                  <a:srgbClr val="DFE6CF"/>
                </a:solidFill>
                <a:latin typeface="Times New Roman"/>
                <a:cs typeface="Times New Roman"/>
              </a:rPr>
              <a:t>fruits </a:t>
            </a:r>
            <a:r>
              <a:rPr sz="2000" spc="65" dirty="0">
                <a:solidFill>
                  <a:srgbClr val="DFE6CF"/>
                </a:solidFill>
                <a:latin typeface="Times New Roman"/>
                <a:cs typeface="Times New Roman"/>
              </a:rPr>
              <a:t>and </a:t>
            </a:r>
            <a:r>
              <a:rPr sz="2000" spc="15" dirty="0">
                <a:solidFill>
                  <a:srgbClr val="DFE6CF"/>
                </a:solidFill>
                <a:latin typeface="Times New Roman"/>
                <a:cs typeface="Times New Roman"/>
              </a:rPr>
              <a:t>vegetables, </a:t>
            </a:r>
            <a:r>
              <a:rPr sz="2000" spc="-25" dirty="0">
                <a:solidFill>
                  <a:srgbClr val="DFE6CF"/>
                </a:solidFill>
                <a:latin typeface="Times New Roman"/>
                <a:cs typeface="Times New Roman"/>
              </a:rPr>
              <a:t>markets </a:t>
            </a:r>
            <a:r>
              <a:rPr sz="2000" spc="-15" dirty="0">
                <a:solidFill>
                  <a:srgbClr val="DFE6CF"/>
                </a:solidFill>
                <a:latin typeface="Times New Roman"/>
                <a:cs typeface="Times New Roman"/>
              </a:rPr>
              <a:t>may </a:t>
            </a:r>
            <a:r>
              <a:rPr sz="2000" spc="-60" dirty="0">
                <a:solidFill>
                  <a:srgbClr val="DFE6CF"/>
                </a:solidFill>
                <a:latin typeface="Times New Roman"/>
                <a:cs typeface="Times New Roman"/>
              </a:rPr>
              <a:t>sell </a:t>
            </a:r>
            <a:r>
              <a:rPr sz="2000" spc="40" dirty="0">
                <a:solidFill>
                  <a:srgbClr val="DFE6CF"/>
                </a:solidFill>
                <a:latin typeface="Times New Roman"/>
                <a:cs typeface="Times New Roman"/>
              </a:rPr>
              <a:t>dairy </a:t>
            </a:r>
            <a:r>
              <a:rPr sz="2000" spc="-35" dirty="0">
                <a:solidFill>
                  <a:srgbClr val="DFE6CF"/>
                </a:solidFill>
                <a:latin typeface="Times New Roman"/>
                <a:cs typeface="Times New Roman"/>
              </a:rPr>
              <a:t>products, </a:t>
            </a:r>
            <a:r>
              <a:rPr sz="2000" spc="-85" dirty="0">
                <a:solidFill>
                  <a:srgbClr val="DFE6CF"/>
                </a:solidFill>
                <a:latin typeface="Times New Roman"/>
                <a:cs typeface="Times New Roman"/>
              </a:rPr>
              <a:t>fish,  </a:t>
            </a:r>
            <a:r>
              <a:rPr sz="2000" spc="5" dirty="0">
                <a:solidFill>
                  <a:srgbClr val="DFE6CF"/>
                </a:solidFill>
                <a:latin typeface="Times New Roman"/>
                <a:cs typeface="Times New Roman"/>
              </a:rPr>
              <a:t>meat, </a:t>
            </a:r>
            <a:r>
              <a:rPr sz="2000" spc="70" dirty="0">
                <a:solidFill>
                  <a:srgbClr val="DFE6CF"/>
                </a:solidFill>
                <a:latin typeface="Times New Roman"/>
                <a:cs typeface="Times New Roman"/>
              </a:rPr>
              <a:t>baked </a:t>
            </a:r>
            <a:r>
              <a:rPr sz="2000" dirty="0">
                <a:solidFill>
                  <a:srgbClr val="DFE6CF"/>
                </a:solidFill>
                <a:latin typeface="Times New Roman"/>
                <a:cs typeface="Times New Roman"/>
              </a:rPr>
              <a:t>goods, </a:t>
            </a:r>
            <a:r>
              <a:rPr sz="2000" spc="65" dirty="0">
                <a:solidFill>
                  <a:srgbClr val="DFE6CF"/>
                </a:solidFill>
                <a:latin typeface="Times New Roman"/>
                <a:cs typeface="Times New Roman"/>
              </a:rPr>
              <a:t>and </a:t>
            </a:r>
            <a:r>
              <a:rPr sz="2000" dirty="0">
                <a:solidFill>
                  <a:srgbClr val="DFE6CF"/>
                </a:solidFill>
                <a:latin typeface="Times New Roman"/>
                <a:cs typeface="Times New Roman"/>
              </a:rPr>
              <a:t>other </a:t>
            </a:r>
            <a:r>
              <a:rPr sz="2000" spc="-95" dirty="0">
                <a:solidFill>
                  <a:srgbClr val="DFE6CF"/>
                </a:solidFill>
                <a:latin typeface="Times New Roman"/>
                <a:cs typeface="Times New Roman"/>
              </a:rPr>
              <a:t>minimally </a:t>
            </a:r>
            <a:r>
              <a:rPr sz="2000" spc="5" dirty="0">
                <a:solidFill>
                  <a:srgbClr val="DFE6CF"/>
                </a:solidFill>
                <a:latin typeface="Times New Roman"/>
                <a:cs typeface="Times New Roman"/>
              </a:rPr>
              <a:t>processed</a:t>
            </a:r>
            <a:r>
              <a:rPr sz="2000" spc="100" dirty="0">
                <a:solidFill>
                  <a:srgbClr val="DFE6CF"/>
                </a:solidFill>
                <a:latin typeface="Times New Roman"/>
                <a:cs typeface="Times New Roman"/>
              </a:rPr>
              <a:t> </a:t>
            </a:r>
            <a:r>
              <a:rPr sz="2000" spc="-25" dirty="0">
                <a:solidFill>
                  <a:srgbClr val="DFE6CF"/>
                </a:solidFill>
                <a:latin typeface="Times New Roman"/>
                <a:cs typeface="Times New Roman"/>
              </a:rPr>
              <a:t>foods.</a:t>
            </a:r>
            <a:endParaRPr sz="2000" dirty="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142744" y="4494276"/>
            <a:ext cx="5916168" cy="231647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96768" y="1301496"/>
            <a:ext cx="3831336" cy="3154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088123" y="1473708"/>
            <a:ext cx="141732" cy="716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379208" y="1309116"/>
            <a:ext cx="210312" cy="30734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310170" y="1908239"/>
            <a:ext cx="6049645" cy="2768600"/>
          </a:xfrm>
          <a:prstGeom prst="rect">
            <a:avLst/>
          </a:prstGeom>
        </p:spPr>
        <p:txBody>
          <a:bodyPr vert="horz" wrap="square" lIns="0" tIns="730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75"/>
              </a:spcBef>
            </a:pPr>
            <a:r>
              <a:rPr sz="2000" spc="-25" dirty="0">
                <a:solidFill>
                  <a:srgbClr val="DFE6CF"/>
                </a:solidFill>
                <a:latin typeface="Times New Roman"/>
                <a:cs typeface="Times New Roman"/>
              </a:rPr>
              <a:t>Data </a:t>
            </a:r>
            <a:r>
              <a:rPr sz="2000" spc="60" dirty="0">
                <a:solidFill>
                  <a:srgbClr val="DFE6CF"/>
                </a:solidFill>
                <a:latin typeface="Times New Roman"/>
                <a:cs typeface="Times New Roman"/>
              </a:rPr>
              <a:t>3 </a:t>
            </a:r>
            <a:r>
              <a:rPr sz="2000" spc="-140" dirty="0">
                <a:solidFill>
                  <a:srgbClr val="DFE6CF"/>
                </a:solidFill>
                <a:latin typeface="Times New Roman"/>
                <a:cs typeface="Times New Roman"/>
              </a:rPr>
              <a:t>: </a:t>
            </a:r>
            <a:r>
              <a:rPr sz="2000" spc="40" dirty="0">
                <a:solidFill>
                  <a:srgbClr val="DFE6CF"/>
                </a:solidFill>
                <a:latin typeface="Times New Roman"/>
                <a:cs typeface="Times New Roman"/>
              </a:rPr>
              <a:t>Data </a:t>
            </a:r>
            <a:r>
              <a:rPr sz="2000" spc="-65" dirty="0">
                <a:solidFill>
                  <a:srgbClr val="DFE6CF"/>
                </a:solidFill>
                <a:latin typeface="Times New Roman"/>
                <a:cs typeface="Times New Roman"/>
              </a:rPr>
              <a:t>from </a:t>
            </a:r>
            <a:r>
              <a:rPr sz="2000" spc="15" dirty="0">
                <a:solidFill>
                  <a:srgbClr val="DFE6CF"/>
                </a:solidFill>
                <a:latin typeface="Times New Roman"/>
                <a:cs typeface="Times New Roman"/>
              </a:rPr>
              <a:t>Wikipedia </a:t>
            </a:r>
            <a:r>
              <a:rPr sz="2000" spc="75" dirty="0">
                <a:solidFill>
                  <a:srgbClr val="DFE6CF"/>
                </a:solidFill>
                <a:latin typeface="Times New Roman"/>
                <a:cs typeface="Times New Roman"/>
              </a:rPr>
              <a:t>pages </a:t>
            </a:r>
            <a:r>
              <a:rPr sz="2000" spc="50" dirty="0">
                <a:solidFill>
                  <a:srgbClr val="DFE6CF"/>
                </a:solidFill>
                <a:latin typeface="Times New Roman"/>
                <a:cs typeface="Times New Roman"/>
              </a:rPr>
              <a:t>as </a:t>
            </a:r>
            <a:r>
              <a:rPr sz="2000" spc="-40" dirty="0">
                <a:solidFill>
                  <a:srgbClr val="DFE6CF"/>
                </a:solidFill>
                <a:latin typeface="Times New Roman"/>
                <a:cs typeface="Times New Roman"/>
              </a:rPr>
              <a:t>given </a:t>
            </a:r>
            <a:r>
              <a:rPr sz="2000" spc="-15" dirty="0">
                <a:solidFill>
                  <a:srgbClr val="DFE6CF"/>
                </a:solidFill>
                <a:latin typeface="Times New Roman"/>
                <a:cs typeface="Times New Roman"/>
              </a:rPr>
              <a:t>below</a:t>
            </a:r>
            <a:r>
              <a:rPr sz="2000" spc="-10" dirty="0">
                <a:solidFill>
                  <a:srgbClr val="DFE6CF"/>
                </a:solidFill>
                <a:latin typeface="Times New Roman"/>
                <a:cs typeface="Times New Roman"/>
              </a:rPr>
              <a:t> </a:t>
            </a:r>
            <a:r>
              <a:rPr sz="2000" spc="-120" dirty="0">
                <a:solidFill>
                  <a:srgbClr val="DFE6CF"/>
                </a:solidFill>
                <a:latin typeface="Times New Roman"/>
                <a:cs typeface="Times New Roman"/>
              </a:rPr>
              <a:t>:</a:t>
            </a: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  <a:buClr>
                <a:srgbClr val="ACC1C8"/>
              </a:buClr>
              <a:buChar char="•"/>
              <a:tabLst>
                <a:tab pos="286385" algn="l"/>
                <a:tab pos="287020" algn="l"/>
              </a:tabLst>
            </a:pPr>
            <a:r>
              <a:rPr sz="2000" spc="-50" dirty="0">
                <a:solidFill>
                  <a:srgbClr val="DFE6CF"/>
                </a:solidFill>
                <a:latin typeface="Times New Roman"/>
                <a:cs typeface="Times New Roman"/>
              </a:rPr>
              <a:t>New </a:t>
            </a:r>
            <a:r>
              <a:rPr sz="2000" spc="-145" dirty="0">
                <a:solidFill>
                  <a:srgbClr val="DFE6CF"/>
                </a:solidFill>
                <a:latin typeface="Times New Roman"/>
                <a:cs typeface="Times New Roman"/>
              </a:rPr>
              <a:t>York</a:t>
            </a:r>
            <a:r>
              <a:rPr sz="2000" spc="114" dirty="0">
                <a:solidFill>
                  <a:srgbClr val="DFE6CF"/>
                </a:solidFill>
                <a:latin typeface="Times New Roman"/>
                <a:cs typeface="Times New Roman"/>
              </a:rPr>
              <a:t> </a:t>
            </a:r>
            <a:r>
              <a:rPr sz="2000" spc="-40" dirty="0">
                <a:solidFill>
                  <a:srgbClr val="DFE6CF"/>
                </a:solidFill>
                <a:latin typeface="Times New Roman"/>
                <a:cs typeface="Times New Roman"/>
              </a:rPr>
              <a:t>Population</a:t>
            </a: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  <a:buClr>
                <a:srgbClr val="ACC1C8"/>
              </a:buClr>
              <a:buChar char="•"/>
              <a:tabLst>
                <a:tab pos="286385" algn="l"/>
                <a:tab pos="287020" algn="l"/>
              </a:tabLst>
            </a:pPr>
            <a:r>
              <a:rPr sz="2000" spc="-50" dirty="0">
                <a:solidFill>
                  <a:srgbClr val="DFE6CF"/>
                </a:solidFill>
                <a:latin typeface="Times New Roman"/>
                <a:cs typeface="Times New Roman"/>
              </a:rPr>
              <a:t>New </a:t>
            </a:r>
            <a:r>
              <a:rPr sz="2000" spc="-145" dirty="0">
                <a:solidFill>
                  <a:srgbClr val="DFE6CF"/>
                </a:solidFill>
                <a:latin typeface="Times New Roman"/>
                <a:cs typeface="Times New Roman"/>
              </a:rPr>
              <a:t>York </a:t>
            </a:r>
            <a:r>
              <a:rPr sz="2000" spc="-65" dirty="0">
                <a:solidFill>
                  <a:srgbClr val="DFE6CF"/>
                </a:solidFill>
                <a:latin typeface="Times New Roman"/>
                <a:cs typeface="Times New Roman"/>
              </a:rPr>
              <a:t>City</a:t>
            </a:r>
            <a:r>
              <a:rPr sz="2000" spc="-75" dirty="0">
                <a:solidFill>
                  <a:srgbClr val="DFE6CF"/>
                </a:solidFill>
                <a:latin typeface="Times New Roman"/>
                <a:cs typeface="Times New Roman"/>
              </a:rPr>
              <a:t> </a:t>
            </a:r>
            <a:r>
              <a:rPr sz="2000" spc="-35" dirty="0">
                <a:solidFill>
                  <a:srgbClr val="DFE6CF"/>
                </a:solidFill>
                <a:latin typeface="Times New Roman"/>
                <a:cs typeface="Times New Roman"/>
              </a:rPr>
              <a:t>Demographics</a:t>
            </a:r>
            <a:endParaRPr sz="2000">
              <a:latin typeface="Times New Roman"/>
              <a:cs typeface="Times New Roman"/>
            </a:endParaRPr>
          </a:p>
          <a:p>
            <a:pPr marL="12700" marR="5080">
              <a:lnSpc>
                <a:spcPct val="120000"/>
              </a:lnSpc>
              <a:buClr>
                <a:srgbClr val="ACC1C8"/>
              </a:buClr>
              <a:buChar char="•"/>
              <a:tabLst>
                <a:tab pos="286385" algn="l"/>
                <a:tab pos="287020" algn="l"/>
              </a:tabLst>
            </a:pPr>
            <a:r>
              <a:rPr sz="2000" spc="-85" dirty="0">
                <a:solidFill>
                  <a:srgbClr val="DFE6CF"/>
                </a:solidFill>
                <a:latin typeface="Times New Roman"/>
                <a:cs typeface="Times New Roman"/>
              </a:rPr>
              <a:t>Cuisine </a:t>
            </a:r>
            <a:r>
              <a:rPr sz="2000" dirty="0">
                <a:solidFill>
                  <a:srgbClr val="DFE6CF"/>
                </a:solidFill>
                <a:latin typeface="Times New Roman"/>
                <a:cs typeface="Times New Roman"/>
              </a:rPr>
              <a:t>of </a:t>
            </a:r>
            <a:r>
              <a:rPr sz="2000" spc="-50" dirty="0">
                <a:solidFill>
                  <a:srgbClr val="DFE6CF"/>
                </a:solidFill>
                <a:latin typeface="Times New Roman"/>
                <a:cs typeface="Times New Roman"/>
              </a:rPr>
              <a:t>New </a:t>
            </a:r>
            <a:r>
              <a:rPr sz="2000" spc="-145" dirty="0">
                <a:solidFill>
                  <a:srgbClr val="DFE6CF"/>
                </a:solidFill>
                <a:latin typeface="Times New Roman"/>
                <a:cs typeface="Times New Roman"/>
              </a:rPr>
              <a:t>York </a:t>
            </a:r>
            <a:r>
              <a:rPr sz="2000" spc="-65" dirty="0">
                <a:solidFill>
                  <a:srgbClr val="DFE6CF"/>
                </a:solidFill>
                <a:latin typeface="Times New Roman"/>
                <a:cs typeface="Times New Roman"/>
              </a:rPr>
              <a:t>city </a:t>
            </a:r>
            <a:r>
              <a:rPr sz="2000" u="heavy" spc="-65" dirty="0">
                <a:solidFill>
                  <a:srgbClr val="66AACD"/>
                </a:solidFill>
                <a:uFill>
                  <a:solidFill>
                    <a:srgbClr val="66AACD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000" u="heavy" spc="-5" dirty="0">
                <a:solidFill>
                  <a:srgbClr val="66AACD"/>
                </a:solidFill>
                <a:uFill>
                  <a:solidFill>
                    <a:srgbClr val="66AACD"/>
                  </a:solidFill>
                </a:uFill>
                <a:latin typeface="Times New Roman"/>
                <a:cs typeface="Times New Roman"/>
              </a:rPr>
              <a:t>https://en.wikipedia.org/wiki/New_York_City</a:t>
            </a:r>
            <a:endParaRPr sz="2000">
              <a:latin typeface="Times New Roman"/>
              <a:cs typeface="Times New Roman"/>
            </a:endParaRPr>
          </a:p>
          <a:p>
            <a:pPr marL="12700" marR="5080">
              <a:lnSpc>
                <a:spcPct val="100000"/>
              </a:lnSpc>
            </a:pPr>
            <a:r>
              <a:rPr sz="2000" u="heavy" spc="-20" dirty="0">
                <a:solidFill>
                  <a:srgbClr val="66AACD"/>
                </a:solidFill>
                <a:uFill>
                  <a:solidFill>
                    <a:srgbClr val="66AACD"/>
                  </a:solidFill>
                </a:uFill>
                <a:latin typeface="Times New Roman"/>
                <a:cs typeface="Times New Roman"/>
              </a:rPr>
              <a:t>https://en.wikipedia.org/wiki/Economy_of_New_York_City </a:t>
            </a:r>
            <a:r>
              <a:rPr sz="2000" spc="-20" dirty="0">
                <a:solidFill>
                  <a:srgbClr val="66AACD"/>
                </a:solidFill>
                <a:latin typeface="Times New Roman"/>
                <a:cs typeface="Times New Roman"/>
              </a:rPr>
              <a:t> </a:t>
            </a:r>
            <a:r>
              <a:rPr sz="2000" u="heavy" spc="-10" dirty="0">
                <a:solidFill>
                  <a:srgbClr val="66AACD"/>
                </a:solidFill>
                <a:uFill>
                  <a:solidFill>
                    <a:srgbClr val="66AACD"/>
                  </a:solidFill>
                </a:uFill>
                <a:latin typeface="Times New Roman"/>
                <a:cs typeface="Times New Roman"/>
              </a:rPr>
              <a:t>https://en.wikipedia.org/wiki/Portal:New_York_City </a:t>
            </a:r>
            <a:r>
              <a:rPr sz="2000" spc="-10" dirty="0">
                <a:solidFill>
                  <a:srgbClr val="66AACD"/>
                </a:solidFill>
                <a:latin typeface="Times New Roman"/>
                <a:cs typeface="Times New Roman"/>
              </a:rPr>
              <a:t> </a:t>
            </a:r>
            <a:r>
              <a:rPr sz="2000" u="heavy" spc="-15" dirty="0">
                <a:solidFill>
                  <a:srgbClr val="66AACD"/>
                </a:solidFill>
                <a:uFill>
                  <a:solidFill>
                    <a:srgbClr val="66AACD"/>
                  </a:solidFill>
                </a:uFill>
                <a:latin typeface="Times New Roman"/>
                <a:cs typeface="Times New Roman"/>
              </a:rPr>
              <a:t>https://en.wikipedia.org/wiki/Cuisine_of_New_York_City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962655" y="4855464"/>
            <a:ext cx="4764024" cy="195529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</TotalTime>
  <Words>1480</Words>
  <Application>Microsoft Office PowerPoint</Application>
  <PresentationFormat>Custom</PresentationFormat>
  <Paragraphs>126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3" baseType="lpstr">
      <vt:lpstr>Calibri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Brooklyn and Manhattan Venues data</vt:lpstr>
      <vt:lpstr>Brooklyn and Manhattan Venues Visualization : Generated the  below Brooklyn and Manhattan Venues Visualization. The  "BM_venues" dataframe has 9708 venues and 397 unique venue  types.</vt:lpstr>
      <vt:lpstr>Bronx, Queens and Staten Island Venues data</vt:lpstr>
      <vt:lpstr>Bronx, Queens and Staten Island Venues Visualization : The  "BQS_venues" dataframe has 10805 venues and 387 unique  venue types.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Microsoft PowerPoint - Battle of Neighborhoods-Presentation.pptx</dc:title>
  <dc:creator>DELL</dc:creator>
  <cp:lastModifiedBy>Nikhil Sharma</cp:lastModifiedBy>
  <cp:revision>3</cp:revision>
  <dcterms:created xsi:type="dcterms:W3CDTF">2019-11-28T08:45:20Z</dcterms:created>
  <dcterms:modified xsi:type="dcterms:W3CDTF">2019-11-28T08:57:17Z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2018-12-21T00:00:00Z</vt:filetime>
  </property>
  <property fmtid="{D5CDD505-2E9C-101B-9397-08002B2CF9AE}" pid="3" name="LastSaved">
    <vt:filetime>2019-11-28T00:00:00Z</vt:filetime>
  </property>
</Properties>
</file>